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76" r:id="rId3"/>
    <p:sldId id="312" r:id="rId4"/>
    <p:sldId id="315" r:id="rId5"/>
    <p:sldId id="316" r:id="rId6"/>
    <p:sldId id="317" r:id="rId7"/>
    <p:sldId id="320" r:id="rId8"/>
    <p:sldId id="318" r:id="rId9"/>
    <p:sldId id="319" r:id="rId10"/>
    <p:sldId id="321" r:id="rId11"/>
    <p:sldId id="322" r:id="rId12"/>
    <p:sldId id="323" r:id="rId13"/>
    <p:sldId id="324" r:id="rId14"/>
    <p:sldId id="328" r:id="rId15"/>
    <p:sldId id="329" r:id="rId16"/>
    <p:sldId id="330" r:id="rId17"/>
    <p:sldId id="331" r:id="rId18"/>
    <p:sldId id="325" r:id="rId19"/>
    <p:sldId id="326" r:id="rId20"/>
    <p:sldId id="346" r:id="rId21"/>
    <p:sldId id="327" r:id="rId22"/>
    <p:sldId id="332" r:id="rId23"/>
    <p:sldId id="333" r:id="rId24"/>
    <p:sldId id="347" r:id="rId25"/>
    <p:sldId id="334" r:id="rId26"/>
    <p:sldId id="335" r:id="rId27"/>
    <p:sldId id="340" r:id="rId28"/>
    <p:sldId id="341" r:id="rId29"/>
    <p:sldId id="342" r:id="rId30"/>
    <p:sldId id="336" r:id="rId31"/>
    <p:sldId id="337" r:id="rId32"/>
    <p:sldId id="348" r:id="rId33"/>
    <p:sldId id="349" r:id="rId34"/>
    <p:sldId id="339" r:id="rId35"/>
    <p:sldId id="338" r:id="rId36"/>
    <p:sldId id="343" r:id="rId37"/>
    <p:sldId id="344" r:id="rId38"/>
    <p:sldId id="345" r:id="rId39"/>
    <p:sldId id="350" r:id="rId40"/>
    <p:sldId id="351" r:id="rId41"/>
    <p:sldId id="352" r:id="rId42"/>
    <p:sldId id="27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07E324-9254-4544-A56B-A3303CE7B9CF}" type="doc">
      <dgm:prSet loTypeId="urn:microsoft.com/office/officeart/2005/8/layout/arrow2" loCatId="process" qsTypeId="urn:microsoft.com/office/officeart/2005/8/quickstyle/3d3" qsCatId="3D" csTypeId="urn:microsoft.com/office/officeart/2005/8/colors/accent2_4" csCatId="accent2" phldr="1"/>
      <dgm:spPr/>
      <dgm:t>
        <a:bodyPr/>
        <a:lstStyle/>
        <a:p>
          <a:endParaRPr lang="lt-LT"/>
        </a:p>
      </dgm:t>
    </dgm:pt>
    <dgm:pt modelId="{23834B77-15B1-426E-8C82-B0B5E0E7FB8D}">
      <dgm:prSet phldrT="[Text]"/>
      <dgm:spPr/>
      <dgm:t>
        <a:bodyPr/>
        <a:lstStyle/>
        <a:p>
          <a:r>
            <a:rPr lang="lt-LT" b="1" dirty="0" smtClean="0"/>
            <a:t>Planavimas ir pasirengimas</a:t>
          </a:r>
        </a:p>
        <a:p>
          <a:r>
            <a:rPr lang="lt-LT" dirty="0" smtClean="0"/>
            <a:t>2016 m. rugsėjis</a:t>
          </a:r>
          <a:endParaRPr lang="lt-LT" dirty="0"/>
        </a:p>
      </dgm:t>
    </dgm:pt>
    <dgm:pt modelId="{D53428E5-C8C9-4660-955F-DD379E4A24D0}" type="parTrans" cxnId="{C5A5E04A-FED0-4330-B0EE-5658370F953C}">
      <dgm:prSet/>
      <dgm:spPr/>
      <dgm:t>
        <a:bodyPr/>
        <a:lstStyle/>
        <a:p>
          <a:endParaRPr lang="lt-LT"/>
        </a:p>
      </dgm:t>
    </dgm:pt>
    <dgm:pt modelId="{E09A65D3-A639-4FC4-B700-9678597009FA}" type="sibTrans" cxnId="{C5A5E04A-FED0-4330-B0EE-5658370F953C}">
      <dgm:prSet/>
      <dgm:spPr/>
      <dgm:t>
        <a:bodyPr/>
        <a:lstStyle/>
        <a:p>
          <a:endParaRPr lang="lt-LT"/>
        </a:p>
      </dgm:t>
    </dgm:pt>
    <dgm:pt modelId="{979F5B84-5B5A-4783-95BE-ED65C87310D2}">
      <dgm:prSet phldrT="[Text]"/>
      <dgm:spPr/>
      <dgm:t>
        <a:bodyPr/>
        <a:lstStyle/>
        <a:p>
          <a:r>
            <a:rPr lang="lt-LT" b="1" dirty="0" smtClean="0"/>
            <a:t>Platusis įsivertinimas (mokytojų)</a:t>
          </a:r>
        </a:p>
        <a:p>
          <a:r>
            <a:rPr lang="lt-LT" dirty="0" smtClean="0"/>
            <a:t>2016 m. spalis</a:t>
          </a:r>
        </a:p>
        <a:p>
          <a:endParaRPr lang="lt-LT" dirty="0"/>
        </a:p>
      </dgm:t>
    </dgm:pt>
    <dgm:pt modelId="{888241A3-89BF-43D9-85A0-1BAA6145BD0C}" type="parTrans" cxnId="{291E7C1D-E73B-4636-BCAD-294E4BEE3244}">
      <dgm:prSet/>
      <dgm:spPr/>
      <dgm:t>
        <a:bodyPr/>
        <a:lstStyle/>
        <a:p>
          <a:endParaRPr lang="lt-LT"/>
        </a:p>
      </dgm:t>
    </dgm:pt>
    <dgm:pt modelId="{A070D59E-2E47-4CE3-840C-3A7F44CEC978}" type="sibTrans" cxnId="{291E7C1D-E73B-4636-BCAD-294E4BEE3244}">
      <dgm:prSet/>
      <dgm:spPr/>
      <dgm:t>
        <a:bodyPr/>
        <a:lstStyle/>
        <a:p>
          <a:endParaRPr lang="lt-LT"/>
        </a:p>
      </dgm:t>
    </dgm:pt>
    <dgm:pt modelId="{DE42EAD1-111D-47F1-833B-21CE106F4736}">
      <dgm:prSet/>
      <dgm:spPr/>
      <dgm:t>
        <a:bodyPr/>
        <a:lstStyle/>
        <a:p>
          <a:r>
            <a:rPr lang="lt-LT" b="1" dirty="0" smtClean="0"/>
            <a:t>Platusis įsivertinimas (mokinių ir tėvų)</a:t>
          </a:r>
        </a:p>
        <a:p>
          <a:r>
            <a:rPr lang="lt-LT" b="0" dirty="0" smtClean="0"/>
            <a:t>2016 </a:t>
          </a:r>
          <a:r>
            <a:rPr lang="lt-LT" b="0" dirty="0" err="1" smtClean="0"/>
            <a:t>m</a:t>
          </a:r>
          <a:r>
            <a:rPr lang="lt-LT" b="0" dirty="0" smtClean="0"/>
            <a:t>.  spalis-lapkritis</a:t>
          </a:r>
        </a:p>
        <a:p>
          <a:endParaRPr lang="lt-LT" b="1" dirty="0" smtClean="0"/>
        </a:p>
        <a:p>
          <a:endParaRPr lang="lt-LT" b="1" dirty="0" smtClean="0"/>
        </a:p>
        <a:p>
          <a:endParaRPr lang="lt-LT" dirty="0"/>
        </a:p>
      </dgm:t>
    </dgm:pt>
    <dgm:pt modelId="{ACD2AF23-A75B-411C-8479-351726AE707D}" type="parTrans" cxnId="{5CD0B0B6-ECAB-4870-8B8E-AD2B40415A82}">
      <dgm:prSet/>
      <dgm:spPr/>
      <dgm:t>
        <a:bodyPr/>
        <a:lstStyle/>
        <a:p>
          <a:endParaRPr lang="lt-LT"/>
        </a:p>
      </dgm:t>
    </dgm:pt>
    <dgm:pt modelId="{189AB556-E52C-4A27-94A1-A31693F44115}" type="sibTrans" cxnId="{5CD0B0B6-ECAB-4870-8B8E-AD2B40415A82}">
      <dgm:prSet/>
      <dgm:spPr/>
      <dgm:t>
        <a:bodyPr/>
        <a:lstStyle/>
        <a:p>
          <a:endParaRPr lang="lt-LT"/>
        </a:p>
      </dgm:t>
    </dgm:pt>
    <dgm:pt modelId="{F89215E6-999F-4781-A6CF-FFFC3010761F}">
      <dgm:prSet/>
      <dgm:spPr/>
      <dgm:t>
        <a:bodyPr/>
        <a:lstStyle/>
        <a:p>
          <a:r>
            <a:rPr lang="lt-LT" b="1" dirty="0" smtClean="0"/>
            <a:t>Rezultatų analizė ir paskelbimas gimnazijos bendruomenei</a:t>
          </a:r>
        </a:p>
        <a:p>
          <a:r>
            <a:rPr lang="lt-LT" b="1" dirty="0" smtClean="0"/>
            <a:t>2016-11-22</a:t>
          </a:r>
        </a:p>
      </dgm:t>
    </dgm:pt>
    <dgm:pt modelId="{8E0EB9F4-5C6B-4E01-A019-C018A766B8F6}" type="parTrans" cxnId="{484D853E-1CA2-4A39-BAF4-EE3F08C91A4B}">
      <dgm:prSet/>
      <dgm:spPr/>
      <dgm:t>
        <a:bodyPr/>
        <a:lstStyle/>
        <a:p>
          <a:endParaRPr lang="lt-LT"/>
        </a:p>
      </dgm:t>
    </dgm:pt>
    <dgm:pt modelId="{4EDC03CB-CC3A-4C01-BBD0-0D1729B7F29C}" type="sibTrans" cxnId="{484D853E-1CA2-4A39-BAF4-EE3F08C91A4B}">
      <dgm:prSet/>
      <dgm:spPr/>
      <dgm:t>
        <a:bodyPr/>
        <a:lstStyle/>
        <a:p>
          <a:endParaRPr lang="lt-LT"/>
        </a:p>
      </dgm:t>
    </dgm:pt>
    <dgm:pt modelId="{323A8071-9266-45A2-9A0B-0B09A02EE7B3}">
      <dgm:prSet/>
      <dgm:spPr/>
      <dgm:t>
        <a:bodyPr/>
        <a:lstStyle/>
        <a:p>
          <a:r>
            <a:rPr lang="lt-LT" b="1" dirty="0" smtClean="0"/>
            <a:t>Rezultatų pateikimas NMVA</a:t>
          </a:r>
        </a:p>
        <a:p>
          <a:r>
            <a:rPr lang="lt-LT" b="0" dirty="0" smtClean="0"/>
            <a:t>iki</a:t>
          </a:r>
          <a:r>
            <a:rPr lang="lt-LT" b="1" dirty="0" smtClean="0"/>
            <a:t> </a:t>
          </a:r>
          <a:r>
            <a:rPr lang="lt-LT" b="0" dirty="0" smtClean="0"/>
            <a:t>2016-12-23</a:t>
          </a:r>
          <a:endParaRPr lang="lt-LT" b="0" dirty="0"/>
        </a:p>
      </dgm:t>
    </dgm:pt>
    <dgm:pt modelId="{A7E19B8F-1321-407A-9ED7-A329E8BC604A}" type="parTrans" cxnId="{9A2318AB-4234-43C0-AAF4-D74C506CD65F}">
      <dgm:prSet/>
      <dgm:spPr/>
      <dgm:t>
        <a:bodyPr/>
        <a:lstStyle/>
        <a:p>
          <a:endParaRPr lang="lt-LT"/>
        </a:p>
      </dgm:t>
    </dgm:pt>
    <dgm:pt modelId="{40EFB048-6E28-40BA-A2F0-F6213A6AA736}" type="sibTrans" cxnId="{9A2318AB-4234-43C0-AAF4-D74C506CD65F}">
      <dgm:prSet/>
      <dgm:spPr/>
      <dgm:t>
        <a:bodyPr/>
        <a:lstStyle/>
        <a:p>
          <a:endParaRPr lang="lt-LT"/>
        </a:p>
      </dgm:t>
    </dgm:pt>
    <dgm:pt modelId="{9BD78F08-8100-4ED6-BE66-A8C6A0A98207}" type="pres">
      <dgm:prSet presAssocID="{5207E324-9254-4544-A56B-A3303CE7B9CF}" presName="arrowDiagram" presStyleCnt="0">
        <dgm:presLayoutVars>
          <dgm:chMax val="5"/>
          <dgm:dir/>
          <dgm:resizeHandles val="exact"/>
        </dgm:presLayoutVars>
      </dgm:prSet>
      <dgm:spPr/>
      <dgm:t>
        <a:bodyPr/>
        <a:lstStyle/>
        <a:p>
          <a:endParaRPr lang="lt-LT"/>
        </a:p>
      </dgm:t>
    </dgm:pt>
    <dgm:pt modelId="{9447E1D2-69BD-41C8-AB28-FFEB08D7C8B5}" type="pres">
      <dgm:prSet presAssocID="{5207E324-9254-4544-A56B-A3303CE7B9CF}" presName="arrow" presStyleLbl="bgShp" presStyleIdx="0" presStyleCnt="1" custLinFactNeighborX="-189"/>
      <dgm:spPr/>
    </dgm:pt>
    <dgm:pt modelId="{4C144A4B-8B0F-42B2-AA41-D39F20E8D83C}" type="pres">
      <dgm:prSet presAssocID="{5207E324-9254-4544-A56B-A3303CE7B9CF}" presName="arrowDiagram5" presStyleCnt="0"/>
      <dgm:spPr/>
    </dgm:pt>
    <dgm:pt modelId="{F76C4ABF-A43A-4BE5-AF81-A0DDD3871A44}" type="pres">
      <dgm:prSet presAssocID="{23834B77-15B1-426E-8C82-B0B5E0E7FB8D}" presName="bullet5a" presStyleLbl="node1" presStyleIdx="0" presStyleCnt="5"/>
      <dgm:spPr/>
    </dgm:pt>
    <dgm:pt modelId="{58584471-B914-4E8B-AAF4-5E7BFD327992}" type="pres">
      <dgm:prSet presAssocID="{23834B77-15B1-426E-8C82-B0B5E0E7FB8D}" presName="textBox5a" presStyleLbl="revTx" presStyleIdx="0" presStyleCnt="5">
        <dgm:presLayoutVars>
          <dgm:bulletEnabled val="1"/>
        </dgm:presLayoutVars>
      </dgm:prSet>
      <dgm:spPr/>
      <dgm:t>
        <a:bodyPr/>
        <a:lstStyle/>
        <a:p>
          <a:endParaRPr lang="lt-LT"/>
        </a:p>
      </dgm:t>
    </dgm:pt>
    <dgm:pt modelId="{47E6ADD5-ADD8-4D83-B4AC-93786B9AD807}" type="pres">
      <dgm:prSet presAssocID="{979F5B84-5B5A-4783-95BE-ED65C87310D2}" presName="bullet5b" presStyleLbl="node1" presStyleIdx="1" presStyleCnt="5"/>
      <dgm:spPr/>
    </dgm:pt>
    <dgm:pt modelId="{EFD21F52-4D0A-4AEA-9917-6180677E8733}" type="pres">
      <dgm:prSet presAssocID="{979F5B84-5B5A-4783-95BE-ED65C87310D2}" presName="textBox5b" presStyleLbl="revTx" presStyleIdx="1" presStyleCnt="5">
        <dgm:presLayoutVars>
          <dgm:bulletEnabled val="1"/>
        </dgm:presLayoutVars>
      </dgm:prSet>
      <dgm:spPr/>
      <dgm:t>
        <a:bodyPr/>
        <a:lstStyle/>
        <a:p>
          <a:endParaRPr lang="lt-LT"/>
        </a:p>
      </dgm:t>
    </dgm:pt>
    <dgm:pt modelId="{71DCB6C0-1694-4C92-975D-B085EC27694B}" type="pres">
      <dgm:prSet presAssocID="{DE42EAD1-111D-47F1-833B-21CE106F4736}" presName="bullet5c" presStyleLbl="node1" presStyleIdx="2" presStyleCnt="5"/>
      <dgm:spPr/>
    </dgm:pt>
    <dgm:pt modelId="{239F6B53-B2A4-45CE-ACC2-7D4EBD9E4A04}" type="pres">
      <dgm:prSet presAssocID="{DE42EAD1-111D-47F1-833B-21CE106F4736}" presName="textBox5c" presStyleLbl="revTx" presStyleIdx="2" presStyleCnt="5">
        <dgm:presLayoutVars>
          <dgm:bulletEnabled val="1"/>
        </dgm:presLayoutVars>
      </dgm:prSet>
      <dgm:spPr/>
      <dgm:t>
        <a:bodyPr/>
        <a:lstStyle/>
        <a:p>
          <a:endParaRPr lang="lt-LT"/>
        </a:p>
      </dgm:t>
    </dgm:pt>
    <dgm:pt modelId="{346821DE-1F29-48C3-8028-13B2C9544A0B}" type="pres">
      <dgm:prSet presAssocID="{F89215E6-999F-4781-A6CF-FFFC3010761F}" presName="bullet5d" presStyleLbl="node1" presStyleIdx="3" presStyleCnt="5"/>
      <dgm:spPr/>
    </dgm:pt>
    <dgm:pt modelId="{C57A6C2A-8E0E-4159-BBA3-B58A222124A1}" type="pres">
      <dgm:prSet presAssocID="{F89215E6-999F-4781-A6CF-FFFC3010761F}" presName="textBox5d" presStyleLbl="revTx" presStyleIdx="3" presStyleCnt="5">
        <dgm:presLayoutVars>
          <dgm:bulletEnabled val="1"/>
        </dgm:presLayoutVars>
      </dgm:prSet>
      <dgm:spPr/>
      <dgm:t>
        <a:bodyPr/>
        <a:lstStyle/>
        <a:p>
          <a:endParaRPr lang="lt-LT"/>
        </a:p>
      </dgm:t>
    </dgm:pt>
    <dgm:pt modelId="{2A898281-1619-4C44-AABB-B06182EF4ECA}" type="pres">
      <dgm:prSet presAssocID="{323A8071-9266-45A2-9A0B-0B09A02EE7B3}" presName="bullet5e" presStyleLbl="node1" presStyleIdx="4" presStyleCnt="5"/>
      <dgm:spPr/>
    </dgm:pt>
    <dgm:pt modelId="{EC2B9FBE-3D4F-48E5-B40A-457629D63E86}" type="pres">
      <dgm:prSet presAssocID="{323A8071-9266-45A2-9A0B-0B09A02EE7B3}" presName="textBox5e" presStyleLbl="revTx" presStyleIdx="4" presStyleCnt="5">
        <dgm:presLayoutVars>
          <dgm:bulletEnabled val="1"/>
        </dgm:presLayoutVars>
      </dgm:prSet>
      <dgm:spPr/>
      <dgm:t>
        <a:bodyPr/>
        <a:lstStyle/>
        <a:p>
          <a:endParaRPr lang="lt-LT"/>
        </a:p>
      </dgm:t>
    </dgm:pt>
  </dgm:ptLst>
  <dgm:cxnLst>
    <dgm:cxn modelId="{2E255971-7BA3-4529-9B4E-C336FDB423B3}" type="presOf" srcId="{23834B77-15B1-426E-8C82-B0B5E0E7FB8D}" destId="{58584471-B914-4E8B-AAF4-5E7BFD327992}" srcOrd="0" destOrd="0" presId="urn:microsoft.com/office/officeart/2005/8/layout/arrow2"/>
    <dgm:cxn modelId="{9A2318AB-4234-43C0-AAF4-D74C506CD65F}" srcId="{5207E324-9254-4544-A56B-A3303CE7B9CF}" destId="{323A8071-9266-45A2-9A0B-0B09A02EE7B3}" srcOrd="4" destOrd="0" parTransId="{A7E19B8F-1321-407A-9ED7-A329E8BC604A}" sibTransId="{40EFB048-6E28-40BA-A2F0-F6213A6AA736}"/>
    <dgm:cxn modelId="{A4525973-7A34-4DAB-A7F2-4EEA6F2F193B}" type="presOf" srcId="{5207E324-9254-4544-A56B-A3303CE7B9CF}" destId="{9BD78F08-8100-4ED6-BE66-A8C6A0A98207}" srcOrd="0" destOrd="0" presId="urn:microsoft.com/office/officeart/2005/8/layout/arrow2"/>
    <dgm:cxn modelId="{85042B88-D8D5-41FE-A73C-7D91742BB06B}" type="presOf" srcId="{DE42EAD1-111D-47F1-833B-21CE106F4736}" destId="{239F6B53-B2A4-45CE-ACC2-7D4EBD9E4A04}" srcOrd="0" destOrd="0" presId="urn:microsoft.com/office/officeart/2005/8/layout/arrow2"/>
    <dgm:cxn modelId="{5CD0B0B6-ECAB-4870-8B8E-AD2B40415A82}" srcId="{5207E324-9254-4544-A56B-A3303CE7B9CF}" destId="{DE42EAD1-111D-47F1-833B-21CE106F4736}" srcOrd="2" destOrd="0" parTransId="{ACD2AF23-A75B-411C-8479-351726AE707D}" sibTransId="{189AB556-E52C-4A27-94A1-A31693F44115}"/>
    <dgm:cxn modelId="{C5A5E04A-FED0-4330-B0EE-5658370F953C}" srcId="{5207E324-9254-4544-A56B-A3303CE7B9CF}" destId="{23834B77-15B1-426E-8C82-B0B5E0E7FB8D}" srcOrd="0" destOrd="0" parTransId="{D53428E5-C8C9-4660-955F-DD379E4A24D0}" sibTransId="{E09A65D3-A639-4FC4-B700-9678597009FA}"/>
    <dgm:cxn modelId="{291E7C1D-E73B-4636-BCAD-294E4BEE3244}" srcId="{5207E324-9254-4544-A56B-A3303CE7B9CF}" destId="{979F5B84-5B5A-4783-95BE-ED65C87310D2}" srcOrd="1" destOrd="0" parTransId="{888241A3-89BF-43D9-85A0-1BAA6145BD0C}" sibTransId="{A070D59E-2E47-4CE3-840C-3A7F44CEC978}"/>
    <dgm:cxn modelId="{DC37B82A-0C74-4A67-958E-BE2EA5B03BDD}" type="presOf" srcId="{323A8071-9266-45A2-9A0B-0B09A02EE7B3}" destId="{EC2B9FBE-3D4F-48E5-B40A-457629D63E86}" srcOrd="0" destOrd="0" presId="urn:microsoft.com/office/officeart/2005/8/layout/arrow2"/>
    <dgm:cxn modelId="{484D853E-1CA2-4A39-BAF4-EE3F08C91A4B}" srcId="{5207E324-9254-4544-A56B-A3303CE7B9CF}" destId="{F89215E6-999F-4781-A6CF-FFFC3010761F}" srcOrd="3" destOrd="0" parTransId="{8E0EB9F4-5C6B-4E01-A019-C018A766B8F6}" sibTransId="{4EDC03CB-CC3A-4C01-BBD0-0D1729B7F29C}"/>
    <dgm:cxn modelId="{D5AE9297-C8AA-41A8-9EE3-4505AB7AFDE1}" type="presOf" srcId="{F89215E6-999F-4781-A6CF-FFFC3010761F}" destId="{C57A6C2A-8E0E-4159-BBA3-B58A222124A1}" srcOrd="0" destOrd="0" presId="urn:microsoft.com/office/officeart/2005/8/layout/arrow2"/>
    <dgm:cxn modelId="{91FC99D0-268B-4DD4-86A7-E35F01ED9CA4}" type="presOf" srcId="{979F5B84-5B5A-4783-95BE-ED65C87310D2}" destId="{EFD21F52-4D0A-4AEA-9917-6180677E8733}" srcOrd="0" destOrd="0" presId="urn:microsoft.com/office/officeart/2005/8/layout/arrow2"/>
    <dgm:cxn modelId="{18023D49-DF44-48DE-AD50-28B70274C245}" type="presParOf" srcId="{9BD78F08-8100-4ED6-BE66-A8C6A0A98207}" destId="{9447E1D2-69BD-41C8-AB28-FFEB08D7C8B5}" srcOrd="0" destOrd="0" presId="urn:microsoft.com/office/officeart/2005/8/layout/arrow2"/>
    <dgm:cxn modelId="{9D613A9B-F939-4B8A-978B-8076C9D842ED}" type="presParOf" srcId="{9BD78F08-8100-4ED6-BE66-A8C6A0A98207}" destId="{4C144A4B-8B0F-42B2-AA41-D39F20E8D83C}" srcOrd="1" destOrd="0" presId="urn:microsoft.com/office/officeart/2005/8/layout/arrow2"/>
    <dgm:cxn modelId="{C457A7A0-09EB-4A43-A84F-D45461C1511E}" type="presParOf" srcId="{4C144A4B-8B0F-42B2-AA41-D39F20E8D83C}" destId="{F76C4ABF-A43A-4BE5-AF81-A0DDD3871A44}" srcOrd="0" destOrd="0" presId="urn:microsoft.com/office/officeart/2005/8/layout/arrow2"/>
    <dgm:cxn modelId="{8A5C0920-20B4-4AFD-9D58-2B9A103BD50B}" type="presParOf" srcId="{4C144A4B-8B0F-42B2-AA41-D39F20E8D83C}" destId="{58584471-B914-4E8B-AAF4-5E7BFD327992}" srcOrd="1" destOrd="0" presId="urn:microsoft.com/office/officeart/2005/8/layout/arrow2"/>
    <dgm:cxn modelId="{4B0A073E-EA6A-4450-9B01-51AC31B9EFAB}" type="presParOf" srcId="{4C144A4B-8B0F-42B2-AA41-D39F20E8D83C}" destId="{47E6ADD5-ADD8-4D83-B4AC-93786B9AD807}" srcOrd="2" destOrd="0" presId="urn:microsoft.com/office/officeart/2005/8/layout/arrow2"/>
    <dgm:cxn modelId="{41BD0B0D-1652-4217-8917-5C0F34C962FF}" type="presParOf" srcId="{4C144A4B-8B0F-42B2-AA41-D39F20E8D83C}" destId="{EFD21F52-4D0A-4AEA-9917-6180677E8733}" srcOrd="3" destOrd="0" presId="urn:microsoft.com/office/officeart/2005/8/layout/arrow2"/>
    <dgm:cxn modelId="{C440879C-5AB8-44BC-8BB1-FCAB2A11CFEB}" type="presParOf" srcId="{4C144A4B-8B0F-42B2-AA41-D39F20E8D83C}" destId="{71DCB6C0-1694-4C92-975D-B085EC27694B}" srcOrd="4" destOrd="0" presId="urn:microsoft.com/office/officeart/2005/8/layout/arrow2"/>
    <dgm:cxn modelId="{7F3619C0-EC8C-41A1-9A1A-EAB8A2FEC981}" type="presParOf" srcId="{4C144A4B-8B0F-42B2-AA41-D39F20E8D83C}" destId="{239F6B53-B2A4-45CE-ACC2-7D4EBD9E4A04}" srcOrd="5" destOrd="0" presId="urn:microsoft.com/office/officeart/2005/8/layout/arrow2"/>
    <dgm:cxn modelId="{A11DE62E-3F93-44F5-80D3-5A19672D2ACE}" type="presParOf" srcId="{4C144A4B-8B0F-42B2-AA41-D39F20E8D83C}" destId="{346821DE-1F29-48C3-8028-13B2C9544A0B}" srcOrd="6" destOrd="0" presId="urn:microsoft.com/office/officeart/2005/8/layout/arrow2"/>
    <dgm:cxn modelId="{29ED4C63-3810-44DC-A072-C97F64273C8C}" type="presParOf" srcId="{4C144A4B-8B0F-42B2-AA41-D39F20E8D83C}" destId="{C57A6C2A-8E0E-4159-BBA3-B58A222124A1}" srcOrd="7" destOrd="0" presId="urn:microsoft.com/office/officeart/2005/8/layout/arrow2"/>
    <dgm:cxn modelId="{77075711-EEC1-4AE4-86A3-E46881623EA0}" type="presParOf" srcId="{4C144A4B-8B0F-42B2-AA41-D39F20E8D83C}" destId="{2A898281-1619-4C44-AABB-B06182EF4ECA}" srcOrd="8" destOrd="0" presId="urn:microsoft.com/office/officeart/2005/8/layout/arrow2"/>
    <dgm:cxn modelId="{5D203246-F838-4DAC-BF64-0167BF4820DF}" type="presParOf" srcId="{4C144A4B-8B0F-42B2-AA41-D39F20E8D83C}" destId="{EC2B9FBE-3D4F-48E5-B40A-457629D63E86}"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47E1D2-69BD-41C8-AB28-FFEB08D7C8B5}">
      <dsp:nvSpPr>
        <dsp:cNvPr id="0" name=""/>
        <dsp:cNvSpPr/>
      </dsp:nvSpPr>
      <dsp:spPr>
        <a:xfrm>
          <a:off x="0" y="342899"/>
          <a:ext cx="9144000" cy="5715000"/>
        </a:xfrm>
        <a:prstGeom prst="swooshArrow">
          <a:avLst>
            <a:gd name="adj1" fmla="val 25000"/>
            <a:gd name="adj2" fmla="val 25000"/>
          </a:avLst>
        </a:prstGeom>
        <a:solidFill>
          <a:schemeClr val="accent2">
            <a:tint val="55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F76C4ABF-A43A-4BE5-AF81-A0DDD3871A44}">
      <dsp:nvSpPr>
        <dsp:cNvPr id="0" name=""/>
        <dsp:cNvSpPr/>
      </dsp:nvSpPr>
      <dsp:spPr>
        <a:xfrm>
          <a:off x="900683" y="4592574"/>
          <a:ext cx="210312" cy="210312"/>
        </a:xfrm>
        <a:prstGeom prst="ellipse">
          <a:avLst/>
        </a:prstGeom>
        <a:solidFill>
          <a:schemeClr val="accent2">
            <a:shade val="50000"/>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8584471-B914-4E8B-AAF4-5E7BFD327992}">
      <dsp:nvSpPr>
        <dsp:cNvPr id="0" name=""/>
        <dsp:cNvSpPr/>
      </dsp:nvSpPr>
      <dsp:spPr>
        <a:xfrm>
          <a:off x="1005839" y="4697730"/>
          <a:ext cx="1197864" cy="136017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11440" tIns="0" rIns="0" bIns="0" numCol="1" spcCol="1270" anchor="t" anchorCtr="0">
          <a:noAutofit/>
        </a:bodyPr>
        <a:lstStyle/>
        <a:p>
          <a:pPr lvl="0" algn="l" defTabSz="622300">
            <a:lnSpc>
              <a:spcPct val="90000"/>
            </a:lnSpc>
            <a:spcBef>
              <a:spcPct val="0"/>
            </a:spcBef>
            <a:spcAft>
              <a:spcPct val="35000"/>
            </a:spcAft>
          </a:pPr>
          <a:r>
            <a:rPr lang="lt-LT" sz="1400" b="1" kern="1200" dirty="0" smtClean="0"/>
            <a:t>Planavimas ir pasirengimas</a:t>
          </a:r>
        </a:p>
        <a:p>
          <a:pPr lvl="0" algn="l" defTabSz="622300">
            <a:lnSpc>
              <a:spcPct val="90000"/>
            </a:lnSpc>
            <a:spcBef>
              <a:spcPct val="0"/>
            </a:spcBef>
            <a:spcAft>
              <a:spcPct val="35000"/>
            </a:spcAft>
          </a:pPr>
          <a:r>
            <a:rPr lang="lt-LT" sz="1400" kern="1200" dirty="0" smtClean="0"/>
            <a:t>2016 m. rugsėjis</a:t>
          </a:r>
          <a:endParaRPr lang="lt-LT" sz="1400" kern="1200" dirty="0"/>
        </a:p>
      </dsp:txBody>
      <dsp:txXfrm>
        <a:off x="1005839" y="4697730"/>
        <a:ext cx="1197864" cy="1360170"/>
      </dsp:txXfrm>
    </dsp:sp>
    <dsp:sp modelId="{47E6ADD5-ADD8-4D83-B4AC-93786B9AD807}">
      <dsp:nvSpPr>
        <dsp:cNvPr id="0" name=""/>
        <dsp:cNvSpPr/>
      </dsp:nvSpPr>
      <dsp:spPr>
        <a:xfrm>
          <a:off x="2039111" y="3498723"/>
          <a:ext cx="329184" cy="329184"/>
        </a:xfrm>
        <a:prstGeom prst="ellipse">
          <a:avLst/>
        </a:prstGeom>
        <a:solidFill>
          <a:schemeClr val="accent2">
            <a:shade val="50000"/>
            <a:hueOff val="86656"/>
            <a:satOff val="1754"/>
            <a:lumOff val="17253"/>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FD21F52-4D0A-4AEA-9917-6180677E8733}">
      <dsp:nvSpPr>
        <dsp:cNvPr id="0" name=""/>
        <dsp:cNvSpPr/>
      </dsp:nvSpPr>
      <dsp:spPr>
        <a:xfrm>
          <a:off x="2203703" y="3663315"/>
          <a:ext cx="1517904" cy="239458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74428" tIns="0" rIns="0" bIns="0" numCol="1" spcCol="1270" anchor="t" anchorCtr="0">
          <a:noAutofit/>
        </a:bodyPr>
        <a:lstStyle/>
        <a:p>
          <a:pPr lvl="0" algn="l" defTabSz="622300">
            <a:lnSpc>
              <a:spcPct val="90000"/>
            </a:lnSpc>
            <a:spcBef>
              <a:spcPct val="0"/>
            </a:spcBef>
            <a:spcAft>
              <a:spcPct val="35000"/>
            </a:spcAft>
          </a:pPr>
          <a:r>
            <a:rPr lang="lt-LT" sz="1400" b="1" kern="1200" dirty="0" smtClean="0"/>
            <a:t>Platusis įsivertinimas (mokytojų)</a:t>
          </a:r>
        </a:p>
        <a:p>
          <a:pPr lvl="0" algn="l" defTabSz="622300">
            <a:lnSpc>
              <a:spcPct val="90000"/>
            </a:lnSpc>
            <a:spcBef>
              <a:spcPct val="0"/>
            </a:spcBef>
            <a:spcAft>
              <a:spcPct val="35000"/>
            </a:spcAft>
          </a:pPr>
          <a:r>
            <a:rPr lang="lt-LT" sz="1400" kern="1200" dirty="0" smtClean="0"/>
            <a:t>2016 m. spalis</a:t>
          </a:r>
        </a:p>
        <a:p>
          <a:pPr lvl="0" algn="l" defTabSz="622300">
            <a:lnSpc>
              <a:spcPct val="90000"/>
            </a:lnSpc>
            <a:spcBef>
              <a:spcPct val="0"/>
            </a:spcBef>
            <a:spcAft>
              <a:spcPct val="35000"/>
            </a:spcAft>
          </a:pPr>
          <a:endParaRPr lang="lt-LT" sz="1400" kern="1200" dirty="0"/>
        </a:p>
      </dsp:txBody>
      <dsp:txXfrm>
        <a:off x="2203703" y="3663315"/>
        <a:ext cx="1517904" cy="2394585"/>
      </dsp:txXfrm>
    </dsp:sp>
    <dsp:sp modelId="{71DCB6C0-1694-4C92-975D-B085EC27694B}">
      <dsp:nvSpPr>
        <dsp:cNvPr id="0" name=""/>
        <dsp:cNvSpPr/>
      </dsp:nvSpPr>
      <dsp:spPr>
        <a:xfrm>
          <a:off x="3502152" y="2626614"/>
          <a:ext cx="438912" cy="438912"/>
        </a:xfrm>
        <a:prstGeom prst="ellipse">
          <a:avLst/>
        </a:prstGeom>
        <a:solidFill>
          <a:schemeClr val="accent2">
            <a:shade val="50000"/>
            <a:hueOff val="173313"/>
            <a:satOff val="3509"/>
            <a:lumOff val="34506"/>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39F6B53-B2A4-45CE-ACC2-7D4EBD9E4A04}">
      <dsp:nvSpPr>
        <dsp:cNvPr id="0" name=""/>
        <dsp:cNvSpPr/>
      </dsp:nvSpPr>
      <dsp:spPr>
        <a:xfrm>
          <a:off x="3721608" y="2846070"/>
          <a:ext cx="1764792" cy="321183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32570" tIns="0" rIns="0" bIns="0" numCol="1" spcCol="1270" anchor="t" anchorCtr="0">
          <a:noAutofit/>
        </a:bodyPr>
        <a:lstStyle/>
        <a:p>
          <a:pPr lvl="0" algn="l" defTabSz="622300">
            <a:lnSpc>
              <a:spcPct val="90000"/>
            </a:lnSpc>
            <a:spcBef>
              <a:spcPct val="0"/>
            </a:spcBef>
            <a:spcAft>
              <a:spcPct val="35000"/>
            </a:spcAft>
          </a:pPr>
          <a:r>
            <a:rPr lang="lt-LT" sz="1400" b="1" kern="1200" dirty="0" smtClean="0"/>
            <a:t>Platusis įsivertinimas (mokinių ir tėvų)</a:t>
          </a:r>
        </a:p>
        <a:p>
          <a:pPr lvl="0" algn="l" defTabSz="622300">
            <a:lnSpc>
              <a:spcPct val="90000"/>
            </a:lnSpc>
            <a:spcBef>
              <a:spcPct val="0"/>
            </a:spcBef>
            <a:spcAft>
              <a:spcPct val="35000"/>
            </a:spcAft>
          </a:pPr>
          <a:r>
            <a:rPr lang="lt-LT" sz="1400" b="0" kern="1200" dirty="0" smtClean="0"/>
            <a:t>2016 </a:t>
          </a:r>
          <a:r>
            <a:rPr lang="lt-LT" sz="1400" b="0" kern="1200" dirty="0" err="1" smtClean="0"/>
            <a:t>m</a:t>
          </a:r>
          <a:r>
            <a:rPr lang="lt-LT" sz="1400" b="0" kern="1200" dirty="0" smtClean="0"/>
            <a:t>.  spalis-lapkritis</a:t>
          </a:r>
        </a:p>
        <a:p>
          <a:pPr lvl="0" algn="l" defTabSz="622300">
            <a:lnSpc>
              <a:spcPct val="90000"/>
            </a:lnSpc>
            <a:spcBef>
              <a:spcPct val="0"/>
            </a:spcBef>
            <a:spcAft>
              <a:spcPct val="35000"/>
            </a:spcAft>
          </a:pPr>
          <a:endParaRPr lang="lt-LT" sz="1400" b="1" kern="1200" dirty="0" smtClean="0"/>
        </a:p>
        <a:p>
          <a:pPr lvl="0" algn="l" defTabSz="622300">
            <a:lnSpc>
              <a:spcPct val="90000"/>
            </a:lnSpc>
            <a:spcBef>
              <a:spcPct val="0"/>
            </a:spcBef>
            <a:spcAft>
              <a:spcPct val="35000"/>
            </a:spcAft>
          </a:pPr>
          <a:endParaRPr lang="lt-LT" sz="1400" b="1" kern="1200" dirty="0" smtClean="0"/>
        </a:p>
        <a:p>
          <a:pPr lvl="0" algn="l" defTabSz="622300">
            <a:lnSpc>
              <a:spcPct val="90000"/>
            </a:lnSpc>
            <a:spcBef>
              <a:spcPct val="0"/>
            </a:spcBef>
            <a:spcAft>
              <a:spcPct val="35000"/>
            </a:spcAft>
          </a:pPr>
          <a:endParaRPr lang="lt-LT" sz="1400" kern="1200" dirty="0"/>
        </a:p>
      </dsp:txBody>
      <dsp:txXfrm>
        <a:off x="3721608" y="2846070"/>
        <a:ext cx="1764792" cy="3211830"/>
      </dsp:txXfrm>
    </dsp:sp>
    <dsp:sp modelId="{346821DE-1F29-48C3-8028-13B2C9544A0B}">
      <dsp:nvSpPr>
        <dsp:cNvPr id="0" name=""/>
        <dsp:cNvSpPr/>
      </dsp:nvSpPr>
      <dsp:spPr>
        <a:xfrm>
          <a:off x="5202936" y="1945386"/>
          <a:ext cx="566928" cy="566928"/>
        </a:xfrm>
        <a:prstGeom prst="ellipse">
          <a:avLst/>
        </a:prstGeom>
        <a:solidFill>
          <a:schemeClr val="accent2">
            <a:shade val="50000"/>
            <a:hueOff val="173313"/>
            <a:satOff val="3509"/>
            <a:lumOff val="34506"/>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57A6C2A-8E0E-4159-BBA3-B58A222124A1}">
      <dsp:nvSpPr>
        <dsp:cNvPr id="0" name=""/>
        <dsp:cNvSpPr/>
      </dsp:nvSpPr>
      <dsp:spPr>
        <a:xfrm>
          <a:off x="5486400" y="2228850"/>
          <a:ext cx="1828800" cy="382905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0403" tIns="0" rIns="0" bIns="0" numCol="1" spcCol="1270" anchor="t" anchorCtr="0">
          <a:noAutofit/>
        </a:bodyPr>
        <a:lstStyle/>
        <a:p>
          <a:pPr lvl="0" algn="l" defTabSz="622300">
            <a:lnSpc>
              <a:spcPct val="90000"/>
            </a:lnSpc>
            <a:spcBef>
              <a:spcPct val="0"/>
            </a:spcBef>
            <a:spcAft>
              <a:spcPct val="35000"/>
            </a:spcAft>
          </a:pPr>
          <a:r>
            <a:rPr lang="lt-LT" sz="1400" b="1" kern="1200" dirty="0" smtClean="0"/>
            <a:t>Rezultatų analizė ir paskelbimas gimnazijos bendruomenei</a:t>
          </a:r>
        </a:p>
        <a:p>
          <a:pPr lvl="0" algn="l" defTabSz="622300">
            <a:lnSpc>
              <a:spcPct val="90000"/>
            </a:lnSpc>
            <a:spcBef>
              <a:spcPct val="0"/>
            </a:spcBef>
            <a:spcAft>
              <a:spcPct val="35000"/>
            </a:spcAft>
          </a:pPr>
          <a:r>
            <a:rPr lang="lt-LT" sz="1400" b="1" kern="1200" dirty="0" smtClean="0"/>
            <a:t>2016-11-22</a:t>
          </a:r>
        </a:p>
      </dsp:txBody>
      <dsp:txXfrm>
        <a:off x="5486400" y="2228850"/>
        <a:ext cx="1828800" cy="3829050"/>
      </dsp:txXfrm>
    </dsp:sp>
    <dsp:sp modelId="{2A898281-1619-4C44-AABB-B06182EF4ECA}">
      <dsp:nvSpPr>
        <dsp:cNvPr id="0" name=""/>
        <dsp:cNvSpPr/>
      </dsp:nvSpPr>
      <dsp:spPr>
        <a:xfrm>
          <a:off x="6954012" y="1490471"/>
          <a:ext cx="722376" cy="722376"/>
        </a:xfrm>
        <a:prstGeom prst="ellipse">
          <a:avLst/>
        </a:prstGeom>
        <a:solidFill>
          <a:schemeClr val="accent2">
            <a:shade val="50000"/>
            <a:hueOff val="86656"/>
            <a:satOff val="1754"/>
            <a:lumOff val="17253"/>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C2B9FBE-3D4F-48E5-B40A-457629D63E86}">
      <dsp:nvSpPr>
        <dsp:cNvPr id="0" name=""/>
        <dsp:cNvSpPr/>
      </dsp:nvSpPr>
      <dsp:spPr>
        <a:xfrm>
          <a:off x="7315200" y="1851660"/>
          <a:ext cx="1828800" cy="420624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82772" tIns="0" rIns="0" bIns="0" numCol="1" spcCol="1270" anchor="t" anchorCtr="0">
          <a:noAutofit/>
        </a:bodyPr>
        <a:lstStyle/>
        <a:p>
          <a:pPr lvl="0" algn="l" defTabSz="622300">
            <a:lnSpc>
              <a:spcPct val="90000"/>
            </a:lnSpc>
            <a:spcBef>
              <a:spcPct val="0"/>
            </a:spcBef>
            <a:spcAft>
              <a:spcPct val="35000"/>
            </a:spcAft>
          </a:pPr>
          <a:r>
            <a:rPr lang="lt-LT" sz="1400" b="1" kern="1200" dirty="0" smtClean="0"/>
            <a:t>Rezultatų pateikimas NMVA</a:t>
          </a:r>
        </a:p>
        <a:p>
          <a:pPr lvl="0" algn="l" defTabSz="622300">
            <a:lnSpc>
              <a:spcPct val="90000"/>
            </a:lnSpc>
            <a:spcBef>
              <a:spcPct val="0"/>
            </a:spcBef>
            <a:spcAft>
              <a:spcPct val="35000"/>
            </a:spcAft>
          </a:pPr>
          <a:r>
            <a:rPr lang="lt-LT" sz="1400" b="0" kern="1200" dirty="0" smtClean="0"/>
            <a:t>iki</a:t>
          </a:r>
          <a:r>
            <a:rPr lang="lt-LT" sz="1400" b="1" kern="1200" dirty="0" smtClean="0"/>
            <a:t> </a:t>
          </a:r>
          <a:r>
            <a:rPr lang="lt-LT" sz="1400" b="0" kern="1200" dirty="0" smtClean="0"/>
            <a:t>2016-12-23</a:t>
          </a:r>
          <a:endParaRPr lang="lt-LT" sz="1400" b="0" kern="1200" dirty="0"/>
        </a:p>
      </dsp:txBody>
      <dsp:txXfrm>
        <a:off x="7315200" y="1851660"/>
        <a:ext cx="1828800" cy="420624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3B12D-CD4A-4179-8F49-F5BB72C2E15F}" type="datetimeFigureOut">
              <a:rPr lang="lt-LT" smtClean="0"/>
              <a:pPr/>
              <a:t>2016.11.21</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80DF00-277E-4988-A8B3-2456AD0B28BF}" type="slidenum">
              <a:rPr lang="lt-LT" smtClean="0"/>
              <a:pPr/>
              <a:t>‹#›</a:t>
            </a:fld>
            <a:endParaRPr lang="lt-LT"/>
          </a:p>
        </p:txBody>
      </p:sp>
    </p:spTree>
    <p:extLst>
      <p:ext uri="{BB962C8B-B14F-4D97-AF65-F5344CB8AC3E}">
        <p14:creationId xmlns:p14="http://schemas.microsoft.com/office/powerpoint/2010/main" xmlns="" val="3582439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fld id="{4880DF00-277E-4988-A8B3-2456AD0B28BF}" type="slidenum">
              <a:rPr lang="lt-LT" smtClean="0"/>
              <a:pPr/>
              <a:t>23</a:t>
            </a:fld>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11/21/2016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11/21/2016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3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34.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3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image" Target="../media/image52.png"/></Relationships>
</file>

<file path=ppt/slides/_rels/slide36.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mokytojotv.blogspot.lt/2016/10/kaip-naudoti-wwwiqesonlinelt-mokyklo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qesonline.lt/"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nmva.smm.lt/isivertinimas/mokyklu-isivertinimas/isivertinimo-rezultatai/"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t-LT" b="1" dirty="0" smtClean="0">
                <a:latin typeface="Arial" pitchFamily="34" charset="0"/>
                <a:cs typeface="Arial" pitchFamily="34" charset="0"/>
              </a:rPr>
              <a:t>Karmėlavos Balio Buračo </a:t>
            </a:r>
            <a:r>
              <a:rPr lang="en-US" b="1" dirty="0" err="1" smtClean="0">
                <a:latin typeface="Arial" pitchFamily="34" charset="0"/>
                <a:cs typeface="Arial" pitchFamily="34" charset="0"/>
              </a:rPr>
              <a:t>gimnazija</a:t>
            </a:r>
            <a:r>
              <a:rPr lang="lt-LT" b="1" dirty="0" smtClean="0">
                <a:latin typeface="Arial" pitchFamily="34" charset="0"/>
                <a:cs typeface="Arial" pitchFamily="34" charset="0"/>
              </a:rPr>
              <a:t/>
            </a:r>
            <a:br>
              <a:rPr lang="lt-LT" b="1" dirty="0" smtClean="0">
                <a:latin typeface="Arial" pitchFamily="34" charset="0"/>
                <a:cs typeface="Arial" pitchFamily="34" charset="0"/>
              </a:rPr>
            </a:br>
            <a:endParaRPr lang="lt-LT" dirty="0"/>
          </a:p>
        </p:txBody>
      </p:sp>
      <p:sp>
        <p:nvSpPr>
          <p:cNvPr id="3" name="Subtitle 2"/>
          <p:cNvSpPr>
            <a:spLocks noGrp="1"/>
          </p:cNvSpPr>
          <p:nvPr>
            <p:ph type="subTitle" idx="1"/>
          </p:nvPr>
        </p:nvSpPr>
        <p:spPr>
          <a:xfrm>
            <a:off x="990600" y="4953000"/>
            <a:ext cx="6858000" cy="838200"/>
          </a:xfrm>
        </p:spPr>
        <p:txBody>
          <a:bodyPr>
            <a:noAutofit/>
          </a:bodyPr>
          <a:lstStyle/>
          <a:p>
            <a:r>
              <a:rPr lang="lt-LT" b="1" dirty="0" smtClean="0">
                <a:solidFill>
                  <a:schemeClr val="tx1"/>
                </a:solidFill>
              </a:rPr>
              <a:t>Sandra Janušonienė</a:t>
            </a:r>
          </a:p>
          <a:p>
            <a:r>
              <a:rPr lang="lt-LT" b="1" dirty="0" smtClean="0">
                <a:solidFill>
                  <a:schemeClr val="tx1"/>
                </a:solidFill>
              </a:rPr>
              <a:t>2016-11-22</a:t>
            </a:r>
            <a:endParaRPr lang="lt-LT" b="1" dirty="0">
              <a:solidFill>
                <a:schemeClr val="tx1"/>
              </a:solidFill>
            </a:endParaRPr>
          </a:p>
        </p:txBody>
      </p:sp>
      <p:sp>
        <p:nvSpPr>
          <p:cNvPr id="4" name="Rectangle 3"/>
          <p:cNvSpPr/>
          <p:nvPr/>
        </p:nvSpPr>
        <p:spPr>
          <a:xfrm>
            <a:off x="2286000" y="990600"/>
            <a:ext cx="6019800" cy="2308324"/>
          </a:xfrm>
          <a:prstGeom prst="rect">
            <a:avLst/>
          </a:prstGeom>
        </p:spPr>
        <p:txBody>
          <a:bodyPr wrap="square">
            <a:spAutoFit/>
          </a:bodyPr>
          <a:lstStyle/>
          <a:p>
            <a:r>
              <a:rPr lang="en-US" sz="3600" b="1" dirty="0" smtClean="0">
                <a:latin typeface="Arial" charset="0"/>
                <a:cs typeface="Arial" charset="0"/>
              </a:rPr>
              <a:t>20</a:t>
            </a:r>
            <a:r>
              <a:rPr lang="lt-LT" sz="3600" b="1" dirty="0" smtClean="0">
                <a:latin typeface="Arial" charset="0"/>
                <a:cs typeface="Arial" charset="0"/>
              </a:rPr>
              <a:t>16 </a:t>
            </a:r>
            <a:r>
              <a:rPr lang="en-US" sz="3600" b="1" dirty="0" smtClean="0">
                <a:latin typeface="Arial" charset="0"/>
                <a:cs typeface="Arial" charset="0"/>
              </a:rPr>
              <a:t>met</a:t>
            </a:r>
            <a:r>
              <a:rPr lang="lt-LT" sz="3600" b="1" dirty="0" smtClean="0">
                <a:latin typeface="Arial" charset="0"/>
                <a:cs typeface="Arial" charset="0"/>
              </a:rPr>
              <a:t>ų gimnazijos veiklos kokybės PLAČIOJO įsivertinimo rezultatų apibendrinimas</a:t>
            </a:r>
            <a:endParaRPr lang="lt-LT" sz="3600" dirty="0"/>
          </a:p>
        </p:txBody>
      </p:sp>
      <p:pic>
        <p:nvPicPr>
          <p:cNvPr id="1026" name="Picture 2" descr="C:\Users\Vartotojas\Desktop\300_179_gimnazijos_emblema.jpg"/>
          <p:cNvPicPr>
            <a:picLocks noChangeAspect="1" noChangeArrowheads="1"/>
          </p:cNvPicPr>
          <p:nvPr/>
        </p:nvPicPr>
        <p:blipFill>
          <a:blip r:embed="rId2" cstate="print"/>
          <a:srcRect/>
          <a:stretch>
            <a:fillRect/>
          </a:stretch>
        </p:blipFill>
        <p:spPr bwMode="auto">
          <a:xfrm>
            <a:off x="228600" y="609600"/>
            <a:ext cx="1905000" cy="190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dirty="0"/>
          </a:p>
        </p:txBody>
      </p:sp>
      <p:sp>
        <p:nvSpPr>
          <p:cNvPr id="3" name="Content Placeholder 2"/>
          <p:cNvSpPr>
            <a:spLocks noGrp="1"/>
          </p:cNvSpPr>
          <p:nvPr>
            <p:ph sz="quarter" idx="1"/>
          </p:nvPr>
        </p:nvSpPr>
        <p:spPr/>
        <p:txBody>
          <a:bodyPr/>
          <a:lstStyle/>
          <a:p>
            <a:r>
              <a:rPr lang="lt-LT" dirty="0" smtClean="0"/>
              <a:t>Matome, kad, gimnazijos pedagogų nuomone, net 4 sritys iš 5 išlieka stabiliai stipriosios. Tiesa, šiemet jos vertinamos kiek žemiau (buvo 3,6, o dabar 3,5). </a:t>
            </a:r>
          </a:p>
          <a:p>
            <a:endParaRPr lang="lt-LT" dirty="0" smtClean="0"/>
          </a:p>
          <a:p>
            <a:r>
              <a:rPr lang="lt-LT" dirty="0" smtClean="0"/>
              <a:t>Šiemet mokytojai pastebi ir mokyklos atvirumą bei svetingumą. </a:t>
            </a:r>
            <a:endParaRPr lang="lt-L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2015 m. ir 2016 m. palyginimas</a:t>
            </a:r>
            <a:endParaRPr lang="lt-LT" dirty="0"/>
          </a:p>
        </p:txBody>
      </p:sp>
      <p:sp>
        <p:nvSpPr>
          <p:cNvPr id="5" name="TextBox 4"/>
          <p:cNvSpPr txBox="1"/>
          <p:nvPr/>
        </p:nvSpPr>
        <p:spPr>
          <a:xfrm>
            <a:off x="7010400" y="2438400"/>
            <a:ext cx="1219200" cy="369332"/>
          </a:xfrm>
          <a:prstGeom prst="rect">
            <a:avLst/>
          </a:prstGeom>
          <a:noFill/>
        </p:spPr>
        <p:txBody>
          <a:bodyPr wrap="square" rtlCol="0">
            <a:spAutoFit/>
          </a:bodyPr>
          <a:lstStyle/>
          <a:p>
            <a:r>
              <a:rPr lang="lt-LT" dirty="0" smtClean="0"/>
              <a:t>2015 m.</a:t>
            </a:r>
            <a:endParaRPr lang="lt-LT"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533400" y="1295400"/>
            <a:ext cx="5648325" cy="234315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33400" y="3810000"/>
            <a:ext cx="5715000" cy="2276475"/>
          </a:xfrm>
          <a:prstGeom prst="rect">
            <a:avLst/>
          </a:prstGeom>
          <a:noFill/>
          <a:ln w="9525">
            <a:noFill/>
            <a:miter lim="800000"/>
            <a:headEnd/>
            <a:tailEnd/>
          </a:ln>
        </p:spPr>
      </p:pic>
      <p:sp>
        <p:nvSpPr>
          <p:cNvPr id="9" name="TextBox 8"/>
          <p:cNvSpPr txBox="1"/>
          <p:nvPr/>
        </p:nvSpPr>
        <p:spPr>
          <a:xfrm>
            <a:off x="6705600" y="5029200"/>
            <a:ext cx="1371600" cy="369332"/>
          </a:xfrm>
          <a:prstGeom prst="rect">
            <a:avLst/>
          </a:prstGeom>
          <a:noFill/>
        </p:spPr>
        <p:txBody>
          <a:bodyPr wrap="square" rtlCol="0">
            <a:spAutoFit/>
          </a:bodyPr>
          <a:lstStyle/>
          <a:p>
            <a:r>
              <a:rPr lang="lt-LT" dirty="0" smtClean="0"/>
              <a:t>2016 m.</a:t>
            </a:r>
            <a:endParaRPr lang="lt-L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Išvados</a:t>
            </a:r>
            <a:endParaRPr lang="lt-LT" dirty="0"/>
          </a:p>
        </p:txBody>
      </p:sp>
      <p:sp>
        <p:nvSpPr>
          <p:cNvPr id="3" name="Content Placeholder 2"/>
          <p:cNvSpPr>
            <a:spLocks noGrp="1"/>
          </p:cNvSpPr>
          <p:nvPr>
            <p:ph sz="quarter" idx="1"/>
          </p:nvPr>
        </p:nvSpPr>
        <p:spPr/>
        <p:txBody>
          <a:bodyPr>
            <a:normAutofit fontScale="92500"/>
          </a:bodyPr>
          <a:lstStyle/>
          <a:p>
            <a:r>
              <a:rPr lang="lt-LT" dirty="0" smtClean="0"/>
              <a:t>Vis dar problemiška, mokytojų nuomone, yra tėvų pagalba vaikams mokantis, taip pat tėvų švietimo politika.  Vėliau matysime, kad ir patys mokiniai tėvų įsitraukimą į mokyklos gimnaziją vertina skeptiškai.</a:t>
            </a:r>
          </a:p>
          <a:p>
            <a:endParaRPr lang="lt-LT" dirty="0" smtClean="0"/>
          </a:p>
          <a:p>
            <a:r>
              <a:rPr lang="lt-LT" dirty="0" smtClean="0"/>
              <a:t>Kaip probleminės sritys minimos ir mokinių mokėjimas mokytis bei neformalusis ugdymas.</a:t>
            </a:r>
          </a:p>
          <a:p>
            <a:endParaRPr lang="lt-LT" dirty="0" smtClean="0"/>
          </a:p>
          <a:p>
            <a:r>
              <a:rPr lang="lt-LT" dirty="0" smtClean="0"/>
              <a:t>Mokytojai mano, kad reikėtų labiau skatinti pageidaujamą mokinių elgesį.</a:t>
            </a:r>
          </a:p>
          <a:p>
            <a:endParaRPr lang="lt-LT" dirty="0" smtClean="0"/>
          </a:p>
          <a:p>
            <a:r>
              <a:rPr lang="lt-LT" dirty="0" smtClean="0"/>
              <a:t>Aplinka tapo jaukesnė (buvo  3,0, vertinimas pakilo iki 3,2).  </a:t>
            </a:r>
          </a:p>
          <a:p>
            <a:endParaRPr lang="lt-LT"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sz="quarter" idx="1"/>
          </p:nvPr>
        </p:nvSpPr>
        <p:spPr/>
        <p:txBody>
          <a:bodyPr/>
          <a:lstStyle/>
          <a:p>
            <a:endParaRPr lang="lt-LT" sz="2800" b="1" dirty="0" smtClean="0"/>
          </a:p>
          <a:p>
            <a:endParaRPr lang="lt-LT" sz="2800" b="1" dirty="0" smtClean="0"/>
          </a:p>
          <a:p>
            <a:endParaRPr lang="lt-LT" sz="2800" b="1" dirty="0" smtClean="0"/>
          </a:p>
          <a:p>
            <a:endParaRPr lang="lt-LT" sz="2800" b="1" dirty="0" smtClean="0"/>
          </a:p>
          <a:p>
            <a:r>
              <a:rPr lang="lt-LT" sz="2800" b="1" dirty="0" smtClean="0"/>
              <a:t>MOKINIŲ APKLAUSOS REZULTATAI</a:t>
            </a:r>
          </a:p>
          <a:p>
            <a:endParaRPr lang="lt-L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pic>
        <p:nvPicPr>
          <p:cNvPr id="8194" name="Picture 2"/>
          <p:cNvPicPr>
            <a:picLocks noGrp="1" noChangeAspect="1" noChangeArrowheads="1"/>
          </p:cNvPicPr>
          <p:nvPr>
            <p:ph sz="quarter" idx="1"/>
          </p:nvPr>
        </p:nvPicPr>
        <p:blipFill>
          <a:blip r:embed="rId2" cstate="print"/>
          <a:srcRect/>
          <a:stretch>
            <a:fillRect/>
          </a:stretch>
        </p:blipFill>
        <p:spPr bwMode="auto">
          <a:xfrm>
            <a:off x="2057400" y="762000"/>
            <a:ext cx="4495800" cy="581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574964"/>
            <a:ext cx="3539836"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26980" y="1333500"/>
            <a:ext cx="4443942"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7800" y="2133600"/>
            <a:ext cx="4123121" cy="415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10201" y="2533035"/>
            <a:ext cx="3648368" cy="3676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pic>
        <p:nvPicPr>
          <p:cNvPr id="10242" name="Picture 2"/>
          <p:cNvPicPr>
            <a:picLocks noGrp="1" noChangeAspect="1" noChangeArrowheads="1"/>
          </p:cNvPicPr>
          <p:nvPr>
            <p:ph sz="quarter" idx="1"/>
          </p:nvPr>
        </p:nvPicPr>
        <p:blipFill>
          <a:blip r:embed="rId2" cstate="print"/>
          <a:srcRect/>
          <a:stretch>
            <a:fillRect/>
          </a:stretch>
        </p:blipFill>
        <p:spPr bwMode="auto">
          <a:xfrm>
            <a:off x="2438400" y="609600"/>
            <a:ext cx="3686175" cy="57215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pic>
        <p:nvPicPr>
          <p:cNvPr id="11266" name="Picture 2"/>
          <p:cNvPicPr>
            <a:picLocks noGrp="1" noChangeAspect="1" noChangeArrowheads="1"/>
          </p:cNvPicPr>
          <p:nvPr>
            <p:ph sz="quarter" idx="1"/>
          </p:nvPr>
        </p:nvPicPr>
        <p:blipFill>
          <a:blip r:embed="rId2" cstate="print"/>
          <a:srcRect/>
          <a:stretch>
            <a:fillRect/>
          </a:stretch>
        </p:blipFill>
        <p:spPr bwMode="auto">
          <a:xfrm>
            <a:off x="2438400" y="123089"/>
            <a:ext cx="3886200" cy="64927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Mokinių aukščiausios vertės:</a:t>
            </a:r>
            <a:endParaRPr lang="lt-LT" dirty="0"/>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685800" y="1418090"/>
            <a:ext cx="8140130" cy="4754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Kiti mokinių gan aukštai vertinti atsakymai </a:t>
            </a:r>
            <a:endParaRPr lang="lt-LT" dirty="0"/>
          </a:p>
        </p:txBody>
      </p:sp>
      <p:pic>
        <p:nvPicPr>
          <p:cNvPr id="6146" name="Picture 2"/>
          <p:cNvPicPr>
            <a:picLocks noGrp="1" noChangeAspect="1" noChangeArrowheads="1"/>
          </p:cNvPicPr>
          <p:nvPr>
            <p:ph sz="quarter" idx="1"/>
          </p:nvPr>
        </p:nvPicPr>
        <p:blipFill>
          <a:blip r:embed="rId2" cstate="print"/>
          <a:srcRect/>
          <a:stretch>
            <a:fillRect/>
          </a:stretch>
        </p:blipFill>
        <p:spPr bwMode="auto">
          <a:xfrm>
            <a:off x="304800" y="1295400"/>
            <a:ext cx="8534400" cy="178383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04800" y="2895601"/>
            <a:ext cx="8229600" cy="1981200"/>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228600" y="5334000"/>
            <a:ext cx="8610600" cy="20447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lt-LT" dirty="0" smtClean="0"/>
              <a:t>Darbo eiga</a:t>
            </a:r>
            <a:endParaRPr lang="lt-LT"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55160016"/>
              </p:ext>
            </p:extLst>
          </p:nvPr>
        </p:nvGraphicFramePr>
        <p:xfrm>
          <a:off x="0" y="457200"/>
          <a:ext cx="9144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Grp="1" noChangeAspect="1" noChangeArrowheads="1"/>
          </p:cNvPicPr>
          <p:nvPr>
            <p:ph sz="quarter" idx="1"/>
          </p:nvPr>
        </p:nvPicPr>
        <p:blipFill>
          <a:blip r:embed="rId2" cstate="print"/>
          <a:srcRect/>
          <a:stretch>
            <a:fillRect/>
          </a:stretch>
        </p:blipFill>
        <p:spPr bwMode="auto">
          <a:xfrm>
            <a:off x="304800" y="0"/>
            <a:ext cx="8305800" cy="1833262"/>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152400" y="2209800"/>
            <a:ext cx="8686800" cy="1830850"/>
          </a:xfrm>
          <a:prstGeom prst="rect">
            <a:avLst/>
          </a:prstGeom>
          <a:noFill/>
          <a:ln w="9525">
            <a:noFill/>
            <a:miter lim="800000"/>
            <a:headEnd/>
            <a:tailEnd/>
          </a:ln>
        </p:spPr>
      </p:pic>
      <p:pic>
        <p:nvPicPr>
          <p:cNvPr id="7" name="Picture 5"/>
          <p:cNvPicPr>
            <a:picLocks noChangeAspect="1" noChangeArrowheads="1"/>
          </p:cNvPicPr>
          <p:nvPr/>
        </p:nvPicPr>
        <p:blipFill>
          <a:blip r:embed="rId4" cstate="print"/>
          <a:srcRect/>
          <a:stretch>
            <a:fillRect/>
          </a:stretch>
        </p:blipFill>
        <p:spPr bwMode="auto">
          <a:xfrm>
            <a:off x="304800" y="4143354"/>
            <a:ext cx="8709870" cy="21050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cstate="print"/>
          <a:srcRect/>
          <a:stretch>
            <a:fillRect/>
          </a:stretch>
        </p:blipFill>
        <p:spPr bwMode="auto">
          <a:xfrm>
            <a:off x="457200" y="304800"/>
            <a:ext cx="7924800" cy="1469499"/>
          </a:xfrm>
          <a:prstGeom prst="rect">
            <a:avLst/>
          </a:prstGeom>
          <a:noFill/>
          <a:ln w="9525">
            <a:noFill/>
            <a:miter lim="800000"/>
            <a:headEnd/>
            <a:tailEnd/>
          </a:ln>
        </p:spPr>
      </p:pic>
      <p:pic>
        <p:nvPicPr>
          <p:cNvPr id="6" name="Picture 11"/>
          <p:cNvPicPr>
            <a:picLocks noChangeAspect="1" noChangeArrowheads="1"/>
          </p:cNvPicPr>
          <p:nvPr/>
        </p:nvPicPr>
        <p:blipFill>
          <a:blip r:embed="rId3" cstate="print"/>
          <a:srcRect/>
          <a:stretch>
            <a:fillRect/>
          </a:stretch>
        </p:blipFill>
        <p:spPr bwMode="auto">
          <a:xfrm>
            <a:off x="76200" y="2743200"/>
            <a:ext cx="8305800" cy="1820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Mokinių žemiausios vertės:</a:t>
            </a:r>
            <a:endParaRPr lang="lt-LT" dirty="0"/>
          </a:p>
        </p:txBody>
      </p:sp>
      <p:pic>
        <p:nvPicPr>
          <p:cNvPr id="12290" name="Picture 2"/>
          <p:cNvPicPr>
            <a:picLocks noGrp="1" noChangeAspect="1" noChangeArrowheads="1"/>
          </p:cNvPicPr>
          <p:nvPr>
            <p:ph sz="quarter" idx="1"/>
          </p:nvPr>
        </p:nvPicPr>
        <p:blipFill>
          <a:blip r:embed="rId2" cstate="print"/>
          <a:srcRect/>
          <a:stretch>
            <a:fillRect/>
          </a:stretch>
        </p:blipFill>
        <p:spPr bwMode="auto">
          <a:xfrm>
            <a:off x="199861" y="1524000"/>
            <a:ext cx="8468411" cy="4190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Dar žemai mokiniai vertino šiuos teiginius:</a:t>
            </a:r>
            <a:endParaRPr lang="lt-LT" dirty="0"/>
          </a:p>
        </p:txBody>
      </p:sp>
      <p:pic>
        <p:nvPicPr>
          <p:cNvPr id="13314" name="Picture 2"/>
          <p:cNvPicPr>
            <a:picLocks noGrp="1" noChangeAspect="1" noChangeArrowheads="1"/>
          </p:cNvPicPr>
          <p:nvPr>
            <p:ph sz="quarter" idx="1"/>
          </p:nvPr>
        </p:nvPicPr>
        <p:blipFill>
          <a:blip r:embed="rId3" cstate="print"/>
          <a:srcRect/>
          <a:stretch>
            <a:fillRect/>
          </a:stretch>
        </p:blipFill>
        <p:spPr bwMode="auto">
          <a:xfrm>
            <a:off x="304800" y="2895600"/>
            <a:ext cx="8305800" cy="1690134"/>
          </a:xfrm>
          <a:prstGeom prst="rect">
            <a:avLst/>
          </a:prstGeom>
          <a:noFill/>
          <a:ln w="9525">
            <a:noFill/>
            <a:miter lim="800000"/>
            <a:headEnd/>
            <a:tailEnd/>
          </a:ln>
        </p:spPr>
      </p:pic>
      <p:pic>
        <p:nvPicPr>
          <p:cNvPr id="13315" name="Picture 3"/>
          <p:cNvPicPr>
            <a:picLocks noChangeAspect="1" noChangeArrowheads="1"/>
          </p:cNvPicPr>
          <p:nvPr/>
        </p:nvPicPr>
        <p:blipFill>
          <a:blip r:embed="rId4" cstate="print"/>
          <a:srcRect/>
          <a:stretch>
            <a:fillRect/>
          </a:stretch>
        </p:blipFill>
        <p:spPr bwMode="auto">
          <a:xfrm>
            <a:off x="41768" y="1066800"/>
            <a:ext cx="9134559" cy="1676400"/>
          </a:xfrm>
          <a:prstGeom prst="rect">
            <a:avLst/>
          </a:prstGeom>
          <a:noFill/>
          <a:ln w="9525">
            <a:noFill/>
            <a:miter lim="800000"/>
            <a:headEnd/>
            <a:tailEnd/>
          </a:ln>
        </p:spPr>
      </p:pic>
      <p:pic>
        <p:nvPicPr>
          <p:cNvPr id="13318" name="Picture 6"/>
          <p:cNvPicPr>
            <a:picLocks noChangeAspect="1" noChangeArrowheads="1"/>
          </p:cNvPicPr>
          <p:nvPr/>
        </p:nvPicPr>
        <p:blipFill>
          <a:blip r:embed="rId5" cstate="print"/>
          <a:srcRect/>
          <a:stretch>
            <a:fillRect/>
          </a:stretch>
        </p:blipFill>
        <p:spPr bwMode="auto">
          <a:xfrm>
            <a:off x="228600" y="5005674"/>
            <a:ext cx="8153400" cy="18523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sz="quarter" idx="1"/>
          </p:nvPr>
        </p:nvPicPr>
        <p:blipFill>
          <a:blip r:embed="rId2" cstate="print"/>
          <a:srcRect/>
          <a:stretch>
            <a:fillRect/>
          </a:stretch>
        </p:blipFill>
        <p:spPr bwMode="auto">
          <a:xfrm>
            <a:off x="0" y="1143000"/>
            <a:ext cx="9286043" cy="1828800"/>
          </a:xfrm>
          <a:prstGeom prst="rect">
            <a:avLst/>
          </a:prstGeom>
          <a:noFill/>
          <a:ln w="9525">
            <a:noFill/>
            <a:miter lim="800000"/>
            <a:headEnd/>
            <a:tailEnd/>
          </a:ln>
        </p:spPr>
      </p:pic>
      <p:pic>
        <p:nvPicPr>
          <p:cNvPr id="6" name="Picture 5"/>
          <p:cNvPicPr>
            <a:picLocks noChangeAspect="1" noChangeArrowheads="1"/>
          </p:cNvPicPr>
          <p:nvPr/>
        </p:nvPicPr>
        <p:blipFill>
          <a:blip r:embed="rId3" cstate="print"/>
          <a:srcRect/>
          <a:stretch>
            <a:fillRect/>
          </a:stretch>
        </p:blipFill>
        <p:spPr bwMode="auto">
          <a:xfrm>
            <a:off x="0" y="3505200"/>
            <a:ext cx="8686800" cy="18333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Išvados</a:t>
            </a:r>
            <a:endParaRPr lang="lt-LT" dirty="0"/>
          </a:p>
        </p:txBody>
      </p:sp>
      <p:sp>
        <p:nvSpPr>
          <p:cNvPr id="3" name="Content Placeholder 2"/>
          <p:cNvSpPr>
            <a:spLocks noGrp="1"/>
          </p:cNvSpPr>
          <p:nvPr>
            <p:ph sz="quarter" idx="1"/>
          </p:nvPr>
        </p:nvSpPr>
        <p:spPr/>
        <p:txBody>
          <a:bodyPr>
            <a:normAutofit fontScale="92500" lnSpcReduction="20000"/>
          </a:bodyPr>
          <a:lstStyle/>
          <a:p>
            <a:r>
              <a:rPr lang="lt-LT" dirty="0" smtClean="0"/>
              <a:t>Mokiniai gimnazijoje jaučiasi saugūs ir patenkinti, jaučiasi esą čia savi. </a:t>
            </a:r>
          </a:p>
          <a:p>
            <a:r>
              <a:rPr lang="lt-LT" dirty="0" smtClean="0"/>
              <a:t>Mokiniai teigia, kad mokytojas visada padės, vertina tai, </a:t>
            </a:r>
            <a:r>
              <a:rPr lang="lt-LT" dirty="0" smtClean="0"/>
              <a:t>kad mokytojas reikalauja pagal galimybes. </a:t>
            </a:r>
            <a:r>
              <a:rPr lang="lt-LT" dirty="0" smtClean="0"/>
              <a:t>Pabrėžiama dalykinė pagalba ir žmogiškieji santykiai (tą pati akcentuoja ir tėvai). Tačiau mokiniai norėtų girdėti daugiau pagyrimų iš mokytojo (sėkmės akcentavimas).  </a:t>
            </a:r>
          </a:p>
          <a:p>
            <a:r>
              <a:rPr lang="lt-LT" dirty="0" smtClean="0"/>
              <a:t>Mokiniai prisipažįsta, kad patys elgiasi ne visada </a:t>
            </a:r>
            <a:r>
              <a:rPr lang="lt-LT" dirty="0" smtClean="0"/>
              <a:t>drausmingai    </a:t>
            </a:r>
            <a:r>
              <a:rPr lang="lt-LT" dirty="0" smtClean="0"/>
              <a:t>ir, </a:t>
            </a:r>
            <a:r>
              <a:rPr lang="lt-LT" dirty="0" smtClean="0"/>
              <a:t> atrodo</a:t>
            </a:r>
            <a:r>
              <a:rPr lang="lt-LT" dirty="0" smtClean="0"/>
              <a:t>, norėtų griežtesnės elgesio kontrolės.</a:t>
            </a:r>
          </a:p>
          <a:p>
            <a:r>
              <a:rPr lang="lt-LT" dirty="0" smtClean="0"/>
              <a:t>Mokiniai teigia mažai dalyvaujantys organizuojant renginius, šventes ir </a:t>
            </a:r>
            <a:r>
              <a:rPr lang="lt-LT" dirty="0" err="1" smtClean="0"/>
              <a:t>pan</a:t>
            </a:r>
            <a:r>
              <a:rPr lang="lt-LT" dirty="0" smtClean="0"/>
              <a:t>.  Taip pat mini, kad tėvai mažai dalyvauja renginiuose. </a:t>
            </a:r>
          </a:p>
          <a:p>
            <a:r>
              <a:rPr lang="lt-LT" dirty="0" smtClean="0"/>
              <a:t>Jiems pamokos yra neįdomios, mokytis nelabai patinka, į gimnaziją eina nenoriai (tėvai apie motyvaciją mokytis teigia tą patį). </a:t>
            </a:r>
          </a:p>
          <a:p>
            <a:endParaRPr lang="lt-LT" dirty="0" smtClean="0"/>
          </a:p>
          <a:p>
            <a:endParaRPr lang="lt-L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sz="quarter" idx="1"/>
          </p:nvPr>
        </p:nvSpPr>
        <p:spPr/>
        <p:txBody>
          <a:bodyPr/>
          <a:lstStyle/>
          <a:p>
            <a:endParaRPr lang="lt-LT" sz="2400" b="1" dirty="0" smtClean="0"/>
          </a:p>
          <a:p>
            <a:endParaRPr lang="lt-LT" sz="2400" b="1" dirty="0" smtClean="0"/>
          </a:p>
          <a:p>
            <a:endParaRPr lang="lt-LT" sz="2400" b="1" dirty="0" smtClean="0"/>
          </a:p>
          <a:p>
            <a:endParaRPr lang="lt-LT" sz="2400" b="1" dirty="0" smtClean="0"/>
          </a:p>
          <a:p>
            <a:r>
              <a:rPr lang="lt-LT" sz="2400" b="1" dirty="0" smtClean="0"/>
              <a:t>TĖVŲ (GLOBĖJŲ) APKLAUSOS REZULTATAI</a:t>
            </a:r>
          </a:p>
          <a:p>
            <a:endParaRPr lang="lt-L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pic>
        <p:nvPicPr>
          <p:cNvPr id="18435" name="Picture 3"/>
          <p:cNvPicPr>
            <a:picLocks noGrp="1" noChangeAspect="1" noChangeArrowheads="1"/>
          </p:cNvPicPr>
          <p:nvPr>
            <p:ph sz="quarter" idx="1"/>
          </p:nvPr>
        </p:nvPicPr>
        <p:blipFill>
          <a:blip r:embed="rId2" cstate="print"/>
          <a:srcRect/>
          <a:stretch>
            <a:fillRect/>
          </a:stretch>
        </p:blipFill>
        <p:spPr bwMode="auto">
          <a:xfrm>
            <a:off x="2362201" y="153951"/>
            <a:ext cx="4114800" cy="59102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Kurioje klasėje mokosi Jūsų vaikas?</a:t>
            </a:r>
            <a:endParaRPr lang="lt-LT" dirty="0"/>
          </a:p>
        </p:txBody>
      </p:sp>
      <p:pic>
        <p:nvPicPr>
          <p:cNvPr id="19458" name="Picture 2"/>
          <p:cNvPicPr>
            <a:picLocks noGrp="1" noChangeAspect="1" noChangeArrowheads="1"/>
          </p:cNvPicPr>
          <p:nvPr>
            <p:ph sz="quarter" idx="1"/>
          </p:nvPr>
        </p:nvPicPr>
        <p:blipFill>
          <a:blip r:embed="rId2" cstate="print"/>
          <a:srcRect/>
          <a:stretch>
            <a:fillRect/>
          </a:stretch>
        </p:blipFill>
        <p:spPr bwMode="auto">
          <a:xfrm>
            <a:off x="2286000" y="1143545"/>
            <a:ext cx="4495799" cy="50036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Kaip mokosi Jūsų vaikas?</a:t>
            </a:r>
            <a:endParaRPr lang="lt-LT" dirty="0"/>
          </a:p>
        </p:txBody>
      </p:sp>
      <p:pic>
        <p:nvPicPr>
          <p:cNvPr id="20482" name="Picture 2"/>
          <p:cNvPicPr>
            <a:picLocks noGrp="1" noChangeAspect="1" noChangeArrowheads="1"/>
          </p:cNvPicPr>
          <p:nvPr>
            <p:ph sz="quarter" idx="1"/>
          </p:nvPr>
        </p:nvPicPr>
        <p:blipFill>
          <a:blip r:embed="rId2" cstate="print"/>
          <a:srcRect/>
          <a:stretch>
            <a:fillRect/>
          </a:stretch>
        </p:blipFill>
        <p:spPr bwMode="auto">
          <a:xfrm>
            <a:off x="1531569" y="1676400"/>
            <a:ext cx="552893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dirty="0"/>
          </a:p>
        </p:txBody>
      </p:sp>
      <p:sp>
        <p:nvSpPr>
          <p:cNvPr id="3" name="Content Placeholder 2"/>
          <p:cNvSpPr>
            <a:spLocks noGrp="1"/>
          </p:cNvSpPr>
          <p:nvPr>
            <p:ph sz="quarter" idx="1"/>
          </p:nvPr>
        </p:nvSpPr>
        <p:spPr>
          <a:xfrm>
            <a:off x="457200" y="2667000"/>
            <a:ext cx="8229600" cy="3489960"/>
          </a:xfrm>
        </p:spPr>
        <p:txBody>
          <a:bodyPr>
            <a:normAutofit lnSpcReduction="10000"/>
          </a:bodyPr>
          <a:lstStyle/>
          <a:p>
            <a:pPr algn="just">
              <a:buNone/>
            </a:pPr>
            <a:r>
              <a:rPr lang="lt-LT" u="sng" dirty="0" smtClean="0"/>
              <a:t>Pastaba</a:t>
            </a:r>
            <a:r>
              <a:rPr lang="lt-LT" u="sng" dirty="0"/>
              <a:t>:</a:t>
            </a:r>
            <a:r>
              <a:rPr lang="lt-LT" dirty="0"/>
              <a:t> Šiais metais </a:t>
            </a:r>
            <a:r>
              <a:rPr lang="lt-LT" dirty="0" smtClean="0"/>
              <a:t>NMVA </a:t>
            </a:r>
            <a:r>
              <a:rPr lang="lt-LT" dirty="0"/>
              <a:t>nurodymu atliktas išsamus </a:t>
            </a:r>
            <a:r>
              <a:rPr lang="lt-LT" b="1" dirty="0"/>
              <a:t>platusis</a:t>
            </a:r>
            <a:r>
              <a:rPr lang="lt-LT" dirty="0"/>
              <a:t> </a:t>
            </a:r>
            <a:r>
              <a:rPr lang="lt-LT" dirty="0" smtClean="0"/>
              <a:t>mokytojų, tėvų </a:t>
            </a:r>
            <a:r>
              <a:rPr lang="lt-LT" dirty="0"/>
              <a:t>ir mokinių įsivertinimas, </a:t>
            </a:r>
            <a:r>
              <a:rPr lang="lt-LT" dirty="0" smtClean="0"/>
              <a:t>bus pildoma </a:t>
            </a:r>
            <a:r>
              <a:rPr lang="lt-LT" dirty="0"/>
              <a:t>nauja internete aktyvi ĮSIVERTINIMO IR PAŽANGOS ANKETA. Pagal šių metų plačiojo įsivertinimo rezultatus planuosime giluminį 2017 </a:t>
            </a:r>
            <a:r>
              <a:rPr lang="lt-LT" dirty="0" err="1"/>
              <a:t>m</a:t>
            </a:r>
            <a:r>
              <a:rPr lang="lt-LT" dirty="0"/>
              <a:t>. tyrimą</a:t>
            </a:r>
            <a:r>
              <a:rPr lang="lt-LT" dirty="0" smtClean="0"/>
              <a:t>.</a:t>
            </a:r>
          </a:p>
          <a:p>
            <a:pPr algn="just">
              <a:buNone/>
            </a:pPr>
            <a:endParaRPr lang="lt-LT" dirty="0"/>
          </a:p>
          <a:p>
            <a:pPr algn="just">
              <a:buNone/>
            </a:pPr>
            <a:r>
              <a:rPr lang="lt-LT" dirty="0" smtClean="0"/>
              <a:t>Yra </a:t>
            </a:r>
            <a:r>
              <a:rPr lang="lt-LT" dirty="0"/>
              <a:t>daug naujovių (pakeistos sritys, koreguoti </a:t>
            </a:r>
            <a:r>
              <a:rPr lang="lt-LT" dirty="0" smtClean="0"/>
              <a:t>rodikliai). Medžiaga Jums susipažinti – mokytojų kambaryje.</a:t>
            </a:r>
          </a:p>
          <a:p>
            <a:endParaRPr lang="lt-LT" dirty="0"/>
          </a:p>
        </p:txBody>
      </p:sp>
      <p:pic>
        <p:nvPicPr>
          <p:cNvPr id="3074" name="Picture 2" descr="C:\Users\Vartotojas\Desktop\iqes_lt_header1(1).jpg"/>
          <p:cNvPicPr>
            <a:picLocks noChangeAspect="1" noChangeArrowheads="1"/>
          </p:cNvPicPr>
          <p:nvPr/>
        </p:nvPicPr>
        <p:blipFill>
          <a:blip r:embed="rId2" cstate="print"/>
          <a:srcRect/>
          <a:stretch>
            <a:fillRect/>
          </a:stretch>
        </p:blipFill>
        <p:spPr bwMode="auto">
          <a:xfrm>
            <a:off x="304800" y="381000"/>
            <a:ext cx="8648700" cy="189547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Tėvų (globėjų) aukščiausios vertės:</a:t>
            </a:r>
            <a:endParaRPr lang="lt-LT" dirty="0"/>
          </a:p>
        </p:txBody>
      </p:sp>
      <p:pic>
        <p:nvPicPr>
          <p:cNvPr id="14338" name="Picture 2"/>
          <p:cNvPicPr>
            <a:picLocks noGrp="1" noChangeAspect="1" noChangeArrowheads="1"/>
          </p:cNvPicPr>
          <p:nvPr>
            <p:ph sz="quarter" idx="1"/>
          </p:nvPr>
        </p:nvPicPr>
        <p:blipFill>
          <a:blip r:embed="rId2" cstate="print"/>
          <a:srcRect/>
          <a:stretch>
            <a:fillRect/>
          </a:stretch>
        </p:blipFill>
        <p:spPr bwMode="auto">
          <a:xfrm>
            <a:off x="253916" y="1905000"/>
            <a:ext cx="8859187"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Dar tėvai aukštai vertino šiuos teiginius:</a:t>
            </a:r>
            <a:endParaRPr lang="lt-LT" dirty="0"/>
          </a:p>
        </p:txBody>
      </p:sp>
      <p:pic>
        <p:nvPicPr>
          <p:cNvPr id="15362" name="Picture 2"/>
          <p:cNvPicPr>
            <a:picLocks noGrp="1" noChangeAspect="1" noChangeArrowheads="1"/>
          </p:cNvPicPr>
          <p:nvPr>
            <p:ph sz="quarter" idx="1"/>
          </p:nvPr>
        </p:nvPicPr>
        <p:blipFill>
          <a:blip r:embed="rId2" cstate="print"/>
          <a:srcRect/>
          <a:stretch>
            <a:fillRect/>
          </a:stretch>
        </p:blipFill>
        <p:spPr bwMode="auto">
          <a:xfrm>
            <a:off x="0" y="1143000"/>
            <a:ext cx="8763000" cy="1891644"/>
          </a:xfrm>
          <a:prstGeom prst="rect">
            <a:avLst/>
          </a:prstGeom>
          <a:noFill/>
          <a:ln w="9525">
            <a:noFill/>
            <a:miter lim="800000"/>
            <a:headEnd/>
            <a:tailEnd/>
          </a:ln>
        </p:spPr>
      </p:pic>
      <p:pic>
        <p:nvPicPr>
          <p:cNvPr id="15363" name="Picture 3"/>
          <p:cNvPicPr>
            <a:picLocks noChangeAspect="1" noChangeArrowheads="1"/>
          </p:cNvPicPr>
          <p:nvPr/>
        </p:nvPicPr>
        <p:blipFill>
          <a:blip r:embed="rId3" cstate="print"/>
          <a:srcRect/>
          <a:stretch>
            <a:fillRect/>
          </a:stretch>
        </p:blipFill>
        <p:spPr bwMode="auto">
          <a:xfrm>
            <a:off x="152400" y="3352800"/>
            <a:ext cx="8534400" cy="1899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Grp="1" noChangeAspect="1" noChangeArrowheads="1"/>
          </p:cNvPicPr>
          <p:nvPr>
            <p:ph sz="quarter" idx="1"/>
          </p:nvPr>
        </p:nvPicPr>
        <p:blipFill>
          <a:blip r:embed="rId2" cstate="print"/>
          <a:srcRect/>
          <a:stretch>
            <a:fillRect/>
          </a:stretch>
        </p:blipFill>
        <p:spPr bwMode="auto">
          <a:xfrm>
            <a:off x="0" y="0"/>
            <a:ext cx="8534400" cy="1524000"/>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0" y="1600200"/>
            <a:ext cx="8534400" cy="1768948"/>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284527" y="3810000"/>
            <a:ext cx="8859473"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pic>
        <p:nvPicPr>
          <p:cNvPr id="4" name="Picture 4"/>
          <p:cNvPicPr>
            <a:picLocks noGrp="1" noChangeAspect="1" noChangeArrowheads="1"/>
          </p:cNvPicPr>
          <p:nvPr>
            <p:ph sz="quarter" idx="1"/>
          </p:nvPr>
        </p:nvPicPr>
        <p:blipFill>
          <a:blip r:embed="rId2" cstate="print"/>
          <a:srcRect/>
          <a:stretch>
            <a:fillRect/>
          </a:stretch>
        </p:blipFill>
        <p:spPr bwMode="auto">
          <a:xfrm>
            <a:off x="381000" y="2362200"/>
            <a:ext cx="8305799" cy="1565973"/>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381000" y="228600"/>
            <a:ext cx="8258175" cy="1547478"/>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228600" y="4648200"/>
            <a:ext cx="8039100" cy="15631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p:cNvPicPr>
            <a:picLocks noChangeAspect="1" noChangeArrowheads="1"/>
          </p:cNvPicPr>
          <p:nvPr/>
        </p:nvPicPr>
        <p:blipFill>
          <a:blip r:embed="rId2" cstate="print"/>
          <a:srcRect/>
          <a:stretch>
            <a:fillRect/>
          </a:stretch>
        </p:blipFill>
        <p:spPr bwMode="auto">
          <a:xfrm>
            <a:off x="533400" y="228600"/>
            <a:ext cx="8610600" cy="1545492"/>
          </a:xfrm>
          <a:prstGeom prst="rect">
            <a:avLst/>
          </a:prstGeom>
          <a:noFill/>
          <a:ln w="9525">
            <a:noFill/>
            <a:miter lim="800000"/>
            <a:headEnd/>
            <a:tailEnd/>
          </a:ln>
        </p:spPr>
      </p:pic>
      <p:pic>
        <p:nvPicPr>
          <p:cNvPr id="17413" name="Picture 5"/>
          <p:cNvPicPr>
            <a:picLocks noChangeAspect="1" noChangeArrowheads="1"/>
          </p:cNvPicPr>
          <p:nvPr/>
        </p:nvPicPr>
        <p:blipFill>
          <a:blip r:embed="rId3" cstate="print"/>
          <a:srcRect/>
          <a:stretch>
            <a:fillRect/>
          </a:stretch>
        </p:blipFill>
        <p:spPr bwMode="auto">
          <a:xfrm>
            <a:off x="457200" y="2133600"/>
            <a:ext cx="8686800" cy="1485060"/>
          </a:xfrm>
          <a:prstGeom prst="rect">
            <a:avLst/>
          </a:prstGeom>
          <a:noFill/>
          <a:ln w="9525">
            <a:noFill/>
            <a:miter lim="800000"/>
            <a:headEnd/>
            <a:tailEnd/>
          </a:ln>
        </p:spPr>
      </p:pic>
      <p:pic>
        <p:nvPicPr>
          <p:cNvPr id="17414" name="Picture 6"/>
          <p:cNvPicPr>
            <a:picLocks noChangeAspect="1" noChangeArrowheads="1"/>
          </p:cNvPicPr>
          <p:nvPr/>
        </p:nvPicPr>
        <p:blipFill>
          <a:blip r:embed="rId4" cstate="print"/>
          <a:srcRect/>
          <a:stretch>
            <a:fillRect/>
          </a:stretch>
        </p:blipFill>
        <p:spPr bwMode="auto">
          <a:xfrm>
            <a:off x="40982" y="4267200"/>
            <a:ext cx="8617243"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pic>
        <p:nvPicPr>
          <p:cNvPr id="4" name="Picture 7"/>
          <p:cNvPicPr>
            <a:picLocks noGrp="1" noChangeAspect="1" noChangeArrowheads="1"/>
          </p:cNvPicPr>
          <p:nvPr>
            <p:ph sz="quarter" idx="1"/>
          </p:nvPr>
        </p:nvPicPr>
        <p:blipFill>
          <a:blip r:embed="rId2" cstate="print"/>
          <a:srcRect/>
          <a:stretch>
            <a:fillRect/>
          </a:stretch>
        </p:blipFill>
        <p:spPr bwMode="auto">
          <a:xfrm>
            <a:off x="2057400" y="1371600"/>
            <a:ext cx="6674812" cy="1219200"/>
          </a:xfrm>
          <a:prstGeom prst="rect">
            <a:avLst/>
          </a:prstGeom>
          <a:noFill/>
          <a:ln w="9525">
            <a:noFill/>
            <a:miter lim="800000"/>
            <a:headEnd/>
            <a:tailEnd/>
          </a:ln>
        </p:spPr>
      </p:pic>
      <p:pic>
        <p:nvPicPr>
          <p:cNvPr id="16389" name="Picture 5"/>
          <p:cNvPicPr>
            <a:picLocks noChangeAspect="1" noChangeArrowheads="1"/>
          </p:cNvPicPr>
          <p:nvPr/>
        </p:nvPicPr>
        <p:blipFill>
          <a:blip r:embed="rId3" cstate="print"/>
          <a:srcRect/>
          <a:stretch>
            <a:fillRect/>
          </a:stretch>
        </p:blipFill>
        <p:spPr bwMode="auto">
          <a:xfrm>
            <a:off x="37706" y="-1"/>
            <a:ext cx="6363093" cy="1240459"/>
          </a:xfrm>
          <a:prstGeom prst="rect">
            <a:avLst/>
          </a:prstGeom>
          <a:noFill/>
          <a:ln w="9525">
            <a:noFill/>
            <a:miter lim="800000"/>
            <a:headEnd/>
            <a:tailEnd/>
          </a:ln>
        </p:spPr>
      </p:pic>
      <p:pic>
        <p:nvPicPr>
          <p:cNvPr id="16390" name="Picture 6"/>
          <p:cNvPicPr>
            <a:picLocks noChangeAspect="1" noChangeArrowheads="1"/>
          </p:cNvPicPr>
          <p:nvPr/>
        </p:nvPicPr>
        <p:blipFill>
          <a:blip r:embed="rId4" cstate="print"/>
          <a:srcRect/>
          <a:stretch>
            <a:fillRect/>
          </a:stretch>
        </p:blipFill>
        <p:spPr bwMode="auto">
          <a:xfrm>
            <a:off x="228600" y="2362200"/>
            <a:ext cx="7586663" cy="1600200"/>
          </a:xfrm>
          <a:prstGeom prst="rect">
            <a:avLst/>
          </a:prstGeom>
          <a:noFill/>
          <a:ln w="9525">
            <a:noFill/>
            <a:miter lim="800000"/>
            <a:headEnd/>
            <a:tailEnd/>
          </a:ln>
        </p:spPr>
      </p:pic>
      <p:pic>
        <p:nvPicPr>
          <p:cNvPr id="16391" name="Picture 7"/>
          <p:cNvPicPr>
            <a:picLocks noChangeAspect="1" noChangeArrowheads="1"/>
          </p:cNvPicPr>
          <p:nvPr/>
        </p:nvPicPr>
        <p:blipFill>
          <a:blip r:embed="rId5" cstate="print"/>
          <a:srcRect/>
          <a:stretch>
            <a:fillRect/>
          </a:stretch>
        </p:blipFill>
        <p:spPr bwMode="auto">
          <a:xfrm>
            <a:off x="37707" y="4409780"/>
            <a:ext cx="8523838"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Tėvų (globėjų) žemiausios vertės:</a:t>
            </a:r>
            <a:endParaRPr lang="lt-LT" dirty="0"/>
          </a:p>
        </p:txBody>
      </p:sp>
      <p:pic>
        <p:nvPicPr>
          <p:cNvPr id="21506" name="Picture 2"/>
          <p:cNvPicPr>
            <a:picLocks noGrp="1" noChangeAspect="1" noChangeArrowheads="1"/>
          </p:cNvPicPr>
          <p:nvPr>
            <p:ph sz="quarter" idx="1"/>
          </p:nvPr>
        </p:nvPicPr>
        <p:blipFill>
          <a:blip r:embed="rId2" cstate="print"/>
          <a:srcRect/>
          <a:stretch>
            <a:fillRect/>
          </a:stretch>
        </p:blipFill>
        <p:spPr bwMode="auto">
          <a:xfrm>
            <a:off x="393741" y="1752600"/>
            <a:ext cx="8627706"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Dar gan žemai tėvai vertino šį teiginį:</a:t>
            </a:r>
            <a:endParaRPr lang="lt-LT" dirty="0"/>
          </a:p>
        </p:txBody>
      </p:sp>
      <p:pic>
        <p:nvPicPr>
          <p:cNvPr id="22530" name="Picture 2"/>
          <p:cNvPicPr>
            <a:picLocks noGrp="1" noChangeAspect="1" noChangeArrowheads="1"/>
          </p:cNvPicPr>
          <p:nvPr>
            <p:ph sz="quarter" idx="1"/>
          </p:nvPr>
        </p:nvPicPr>
        <p:blipFill>
          <a:blip r:embed="rId2" cstate="print"/>
          <a:srcRect/>
          <a:stretch>
            <a:fillRect/>
          </a:stretch>
        </p:blipFill>
        <p:spPr bwMode="auto">
          <a:xfrm>
            <a:off x="228600" y="1600200"/>
            <a:ext cx="8077200" cy="16247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Išvados</a:t>
            </a:r>
            <a:endParaRPr lang="lt-LT" dirty="0"/>
          </a:p>
        </p:txBody>
      </p:sp>
      <p:sp>
        <p:nvSpPr>
          <p:cNvPr id="3" name="Content Placeholder 2"/>
          <p:cNvSpPr>
            <a:spLocks noGrp="1"/>
          </p:cNvSpPr>
          <p:nvPr>
            <p:ph sz="quarter" idx="1"/>
          </p:nvPr>
        </p:nvSpPr>
        <p:spPr/>
        <p:txBody>
          <a:bodyPr>
            <a:normAutofit lnSpcReduction="10000"/>
          </a:bodyPr>
          <a:lstStyle/>
          <a:p>
            <a:r>
              <a:rPr lang="lt-LT" dirty="0" smtClean="0"/>
              <a:t>Tėvai mūsų gimnaziją laiko gera ir džiaugiasi, kad vaikai mokosi būtent čia. Tėvai pasitiki mokytojais (dalyko specialistais) ir teigia nesamdantys korepetitorių bei ateityje to nežadantys daryti. Taip pat pedagogai vertinami ir kaip geri, užjaučiantys žmonės, </a:t>
            </a:r>
            <a:r>
              <a:rPr lang="lt-LT" dirty="0" smtClean="0"/>
              <a:t>kurie, </a:t>
            </a:r>
            <a:r>
              <a:rPr lang="lt-LT" dirty="0" smtClean="0"/>
              <a:t>reikalui esant, visada padėtų.</a:t>
            </a:r>
          </a:p>
          <a:p>
            <a:r>
              <a:rPr lang="lt-LT" dirty="0" smtClean="0"/>
              <a:t>Pabrėžiamas pagarbus mokytojų elgesys su mokiniais, pamatuoti reikalavimai,  pažangos aptarimas. </a:t>
            </a:r>
          </a:p>
          <a:p>
            <a:r>
              <a:rPr lang="lt-LT" dirty="0" smtClean="0"/>
              <a:t>Tėvai teigia, jog gimnazija jiems suteikia galimybių dalyvauti veikloje, reikšti savo nuomonę. Tėvai pageidauja daugiau šviečiamųjų užsiėmimų įvairiomis temomis ir apgailestauja, kad ne visada  yra atsižvelgiama į jų nuomonę ar kritiką.</a:t>
            </a:r>
            <a:endParaRPr lang="lt-L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Nuorodos:</a:t>
            </a:r>
            <a:endParaRPr lang="lt-LT" dirty="0"/>
          </a:p>
        </p:txBody>
      </p:sp>
      <p:sp>
        <p:nvSpPr>
          <p:cNvPr id="3" name="Turinio vietos rezervavimo ženklas 2"/>
          <p:cNvSpPr>
            <a:spLocks noGrp="1"/>
          </p:cNvSpPr>
          <p:nvPr>
            <p:ph sz="quarter" idx="1"/>
          </p:nvPr>
        </p:nvSpPr>
        <p:spPr/>
        <p:txBody>
          <a:bodyPr/>
          <a:lstStyle/>
          <a:p>
            <a:r>
              <a:rPr lang="lt-LT" dirty="0"/>
              <a:t>Išsamūs rezultatai čia: </a:t>
            </a:r>
            <a:r>
              <a:rPr lang="lt-LT" dirty="0" smtClean="0"/>
              <a:t>P</a:t>
            </a:r>
            <a:r>
              <a:rPr lang="lt-LT" dirty="0"/>
              <a:t>:\staff\auditas\auditas_2016\Platusis </a:t>
            </a:r>
            <a:r>
              <a:rPr lang="lt-LT" dirty="0" smtClean="0"/>
              <a:t>įsivertinimas</a:t>
            </a:r>
          </a:p>
          <a:p>
            <a:endParaRPr lang="lt-LT" dirty="0"/>
          </a:p>
          <a:p>
            <a:r>
              <a:rPr lang="lt-LT" dirty="0" smtClean="0"/>
              <a:t>Laida per Mokytojo TV apie tai, kaip ir kur panaudoti įsivertinimo rezultatus čia</a:t>
            </a:r>
            <a:r>
              <a:rPr lang="lt-LT" dirty="0"/>
              <a:t>: </a:t>
            </a:r>
            <a:r>
              <a:rPr lang="lt-LT" dirty="0">
                <a:hlinkClick r:id="rId2"/>
              </a:rPr>
              <a:t>http://</a:t>
            </a:r>
            <a:r>
              <a:rPr lang="lt-LT" dirty="0" smtClean="0">
                <a:hlinkClick r:id="rId2"/>
              </a:rPr>
              <a:t>mokytojotv.blogspot.lt/2016/10/kaip-naudoti-wwwiqesonlinelt-mokyklos.html</a:t>
            </a:r>
            <a:endParaRPr lang="lt-LT" dirty="0" smtClean="0"/>
          </a:p>
          <a:p>
            <a:endParaRPr lang="lt-LT" dirty="0"/>
          </a:p>
          <a:p>
            <a:endParaRPr lang="lt-LT" dirty="0"/>
          </a:p>
        </p:txBody>
      </p:sp>
    </p:spTree>
    <p:extLst>
      <p:ext uri="{BB962C8B-B14F-4D97-AF65-F5344CB8AC3E}">
        <p14:creationId xmlns:p14="http://schemas.microsoft.com/office/powerpoint/2010/main" xmlns="" val="1539975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Vertinimo įrankiai</a:t>
            </a:r>
            <a:endParaRPr lang="lt-LT" dirty="0"/>
          </a:p>
        </p:txBody>
      </p:sp>
      <p:sp>
        <p:nvSpPr>
          <p:cNvPr id="3" name="Turinio vietos rezervavimo ženklas 2"/>
          <p:cNvSpPr>
            <a:spLocks noGrp="1"/>
          </p:cNvSpPr>
          <p:nvPr>
            <p:ph sz="quarter" idx="1"/>
          </p:nvPr>
        </p:nvSpPr>
        <p:spPr>
          <a:xfrm>
            <a:off x="457200" y="1219200"/>
            <a:ext cx="8229600" cy="5105400"/>
          </a:xfrm>
        </p:spPr>
        <p:txBody>
          <a:bodyPr>
            <a:normAutofit/>
          </a:bodyPr>
          <a:lstStyle/>
          <a:p>
            <a:r>
              <a:rPr lang="lt-LT" dirty="0" smtClean="0"/>
              <a:t>Duoti 3 vertinimo įrankiai (</a:t>
            </a:r>
            <a:r>
              <a:rPr lang="lt-LT" dirty="0" smtClean="0">
                <a:hlinkClick r:id="rId2"/>
              </a:rPr>
              <a:t>https://iqesonline.lt/</a:t>
            </a:r>
            <a:r>
              <a:rPr lang="lt-LT" dirty="0" smtClean="0"/>
              <a:t>).</a:t>
            </a:r>
          </a:p>
          <a:p>
            <a:r>
              <a:rPr lang="lt-LT" dirty="0" smtClean="0"/>
              <a:t>Jų nebuvo galima keisti, redaguoti, kadangi duomenys bus apdorojami visos šalies mastu.</a:t>
            </a:r>
          </a:p>
          <a:p>
            <a:endParaRPr lang="lt-LT" dirty="0" smtClean="0"/>
          </a:p>
          <a:p>
            <a:r>
              <a:rPr lang="lt-LT" dirty="0" smtClean="0"/>
              <a:t>Anketa mokytojams</a:t>
            </a:r>
          </a:p>
          <a:p>
            <a:r>
              <a:rPr lang="lt-LT" dirty="0" smtClean="0"/>
              <a:t>Anketa mokiniams</a:t>
            </a:r>
          </a:p>
          <a:p>
            <a:r>
              <a:rPr lang="lt-LT" dirty="0" smtClean="0"/>
              <a:t>Anketa tėvams</a:t>
            </a:r>
          </a:p>
          <a:p>
            <a:endParaRPr lang="lt-LT" dirty="0" smtClean="0"/>
          </a:p>
          <a:p>
            <a:endParaRPr lang="lt-LT" dirty="0"/>
          </a:p>
        </p:txBody>
      </p:sp>
    </p:spTree>
    <p:extLst>
      <p:ext uri="{BB962C8B-B14F-4D97-AF65-F5344CB8AC3E}">
        <p14:creationId xmlns:p14="http://schemas.microsoft.com/office/powerpoint/2010/main" xmlns="" val="41611435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Rezultatų pateikimas NMVA </a:t>
            </a:r>
            <a:endParaRPr lang="lt-LT" dirty="0"/>
          </a:p>
        </p:txBody>
      </p:sp>
      <p:sp>
        <p:nvSpPr>
          <p:cNvPr id="3" name="Turinio vietos rezervavimo ženklas 2"/>
          <p:cNvSpPr>
            <a:spLocks noGrp="1"/>
          </p:cNvSpPr>
          <p:nvPr>
            <p:ph sz="quarter" idx="1"/>
          </p:nvPr>
        </p:nvSpPr>
        <p:spPr/>
        <p:txBody>
          <a:bodyPr/>
          <a:lstStyle/>
          <a:p>
            <a:endParaRPr lang="lt-LT" dirty="0" smtClean="0"/>
          </a:p>
          <a:p>
            <a:endParaRPr lang="lt-LT" dirty="0"/>
          </a:p>
          <a:p>
            <a:endParaRPr lang="lt-LT" dirty="0" smtClean="0"/>
          </a:p>
          <a:p>
            <a:r>
              <a:rPr lang="lt-LT" dirty="0" smtClean="0"/>
              <a:t>Iki 2016 </a:t>
            </a:r>
            <a:r>
              <a:rPr lang="lt-LT" dirty="0" err="1" smtClean="0"/>
              <a:t>m</a:t>
            </a:r>
            <a:r>
              <a:rPr lang="lt-LT" dirty="0" smtClean="0"/>
              <a:t>. gruodžio 23 </a:t>
            </a:r>
            <a:r>
              <a:rPr lang="lt-LT" dirty="0" err="1" smtClean="0"/>
              <a:t>d</a:t>
            </a:r>
            <a:r>
              <a:rPr lang="lt-LT" dirty="0" smtClean="0"/>
              <a:t>. pildysime anketą internete:</a:t>
            </a:r>
          </a:p>
          <a:p>
            <a:pPr marL="0" indent="0">
              <a:buNone/>
            </a:pPr>
            <a:r>
              <a:rPr lang="lt-LT" dirty="0">
                <a:hlinkClick r:id="rId2"/>
              </a:rPr>
              <a:t>http://www.nmva.smm.lt/isivertinimas/mokyklu-isivertinimas/isivertinimo-rezultatai</a:t>
            </a:r>
            <a:r>
              <a:rPr lang="lt-LT" dirty="0" smtClean="0">
                <a:hlinkClick r:id="rId2"/>
              </a:rPr>
              <a:t>/</a:t>
            </a:r>
            <a:endParaRPr lang="lt-LT" dirty="0" smtClean="0"/>
          </a:p>
          <a:p>
            <a:pPr marL="0" indent="0">
              <a:buNone/>
            </a:pPr>
            <a:endParaRPr lang="lt-LT" dirty="0"/>
          </a:p>
        </p:txBody>
      </p:sp>
    </p:spTree>
    <p:extLst>
      <p:ext uri="{BB962C8B-B14F-4D97-AF65-F5344CB8AC3E}">
        <p14:creationId xmlns:p14="http://schemas.microsoft.com/office/powerpoint/2010/main" xmlns="" val="25115852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Dėkoju darbo grupei:</a:t>
            </a:r>
            <a:endParaRPr lang="lt-LT" dirty="0"/>
          </a:p>
        </p:txBody>
      </p:sp>
      <p:sp>
        <p:nvSpPr>
          <p:cNvPr id="3" name="Content Placeholder 2"/>
          <p:cNvSpPr>
            <a:spLocks noGrp="1"/>
          </p:cNvSpPr>
          <p:nvPr>
            <p:ph sz="quarter" idx="1"/>
          </p:nvPr>
        </p:nvSpPr>
        <p:spPr/>
        <p:txBody>
          <a:bodyPr/>
          <a:lstStyle/>
          <a:p>
            <a:r>
              <a:rPr lang="lt-LT" dirty="0" smtClean="0"/>
              <a:t>Svetlanai Konkovai</a:t>
            </a:r>
          </a:p>
          <a:p>
            <a:r>
              <a:rPr lang="lt-LT" dirty="0" smtClean="0"/>
              <a:t>Jolitai Kukanskienei</a:t>
            </a:r>
          </a:p>
          <a:p>
            <a:r>
              <a:rPr lang="lt-LT" dirty="0" smtClean="0"/>
              <a:t>Neringai Stasiūnienei</a:t>
            </a:r>
          </a:p>
          <a:p>
            <a:r>
              <a:rPr lang="lt-LT" dirty="0" smtClean="0"/>
              <a:t>Aldonai Petkevičienei</a:t>
            </a:r>
          </a:p>
          <a:p>
            <a:r>
              <a:rPr lang="lt-LT" dirty="0" smtClean="0"/>
              <a:t>Gintautui Radzevičiui</a:t>
            </a:r>
            <a:endParaRPr lang="lt-L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Dėkoju už dėmesį ir kantrybę!</a:t>
            </a:r>
            <a:br>
              <a:rPr lang="lt-LT" dirty="0" smtClean="0"/>
            </a:br>
            <a:endParaRPr lang="lt-LT" dirty="0"/>
          </a:p>
        </p:txBody>
      </p:sp>
      <p:pic>
        <p:nvPicPr>
          <p:cNvPr id="2051" name="Picture 3" descr="C:\Users\Vartotojas\Desktop\5832fc27cc64t.jpg"/>
          <p:cNvPicPr>
            <a:picLocks noGrp="1" noChangeAspect="1" noChangeArrowheads="1"/>
          </p:cNvPicPr>
          <p:nvPr>
            <p:ph sz="quarter" idx="1"/>
          </p:nvPr>
        </p:nvPicPr>
        <p:blipFill>
          <a:blip r:embed="rId2" cstate="print"/>
          <a:srcRect/>
          <a:stretch>
            <a:fillRect/>
          </a:stretch>
        </p:blipFill>
        <p:spPr bwMode="auto">
          <a:xfrm>
            <a:off x="2362200" y="1600200"/>
            <a:ext cx="4648200" cy="310499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381000" y="3048000"/>
            <a:ext cx="8229600" cy="133796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81000" y="228600"/>
            <a:ext cx="8615363" cy="759481"/>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304800" y="4724400"/>
            <a:ext cx="8458200" cy="1656365"/>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5534025" y="1295400"/>
            <a:ext cx="3609975" cy="62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Respondentai:</a:t>
            </a:r>
            <a:endParaRPr lang="lt-LT" dirty="0"/>
          </a:p>
        </p:txBody>
      </p:sp>
      <p:sp>
        <p:nvSpPr>
          <p:cNvPr id="3" name="Content Placeholder 2"/>
          <p:cNvSpPr>
            <a:spLocks noGrp="1"/>
          </p:cNvSpPr>
          <p:nvPr>
            <p:ph sz="quarter" idx="1"/>
          </p:nvPr>
        </p:nvSpPr>
        <p:spPr/>
        <p:txBody>
          <a:bodyPr/>
          <a:lstStyle/>
          <a:p>
            <a:r>
              <a:rPr lang="lt-LT" dirty="0" smtClean="0"/>
              <a:t>Gimnazijos mokytojai - 100 proc.</a:t>
            </a:r>
          </a:p>
          <a:p>
            <a:endParaRPr lang="lt-LT" dirty="0" smtClean="0"/>
          </a:p>
          <a:p>
            <a:r>
              <a:rPr lang="lt-LT" dirty="0" smtClean="0"/>
              <a:t>1-12 kl. mokinių tėvai (globėjai) – 30 proc. (su iš dalies atsakytais klausimynais 45,9 proc.)</a:t>
            </a:r>
          </a:p>
          <a:p>
            <a:endParaRPr lang="lt-LT" dirty="0" smtClean="0"/>
          </a:p>
          <a:p>
            <a:r>
              <a:rPr lang="lt-LT" dirty="0" smtClean="0"/>
              <a:t>5-12 kl. mokiniai – 78, 8 proc.</a:t>
            </a:r>
            <a:endParaRPr lang="lt-L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sz="quarter" idx="1"/>
          </p:nvPr>
        </p:nvSpPr>
        <p:spPr/>
        <p:txBody>
          <a:bodyPr/>
          <a:lstStyle/>
          <a:p>
            <a:endParaRPr lang="lt-LT" dirty="0" smtClean="0"/>
          </a:p>
          <a:p>
            <a:endParaRPr lang="lt-LT" dirty="0" smtClean="0"/>
          </a:p>
          <a:p>
            <a:endParaRPr lang="lt-LT" dirty="0" smtClean="0"/>
          </a:p>
          <a:p>
            <a:r>
              <a:rPr lang="lt-LT" sz="3200" b="1" dirty="0" smtClean="0"/>
              <a:t>MOKYTOJŲ APKLAUSOS REZULTATAI</a:t>
            </a:r>
            <a:endParaRPr lang="lt-LT"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Mokytojų apklausos rezultatai</a:t>
            </a:r>
            <a:endParaRPr lang="lt-LT"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457200" y="1123436"/>
            <a:ext cx="6248400" cy="254369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685799" y="3810000"/>
            <a:ext cx="6064195"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2015 m. ir 2016 m. palyginimas</a:t>
            </a:r>
            <a:endParaRPr lang="lt-LT" dirty="0"/>
          </a:p>
        </p:txBody>
      </p:sp>
      <p:pic>
        <p:nvPicPr>
          <p:cNvPr id="5" name="Picture 2"/>
          <p:cNvPicPr>
            <a:picLocks noChangeAspect="1" noChangeArrowheads="1"/>
          </p:cNvPicPr>
          <p:nvPr/>
        </p:nvPicPr>
        <p:blipFill>
          <a:blip r:embed="rId2" cstate="print"/>
          <a:srcRect/>
          <a:stretch>
            <a:fillRect/>
          </a:stretch>
        </p:blipFill>
        <p:spPr bwMode="auto">
          <a:xfrm>
            <a:off x="533400" y="3733800"/>
            <a:ext cx="5943600" cy="281940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609600" y="1143000"/>
            <a:ext cx="5829300" cy="2362200"/>
          </a:xfrm>
          <a:prstGeom prst="rect">
            <a:avLst/>
          </a:prstGeom>
          <a:noFill/>
          <a:ln w="9525">
            <a:noFill/>
            <a:miter lim="800000"/>
            <a:headEnd/>
            <a:tailEnd/>
          </a:ln>
        </p:spPr>
      </p:pic>
      <p:sp>
        <p:nvSpPr>
          <p:cNvPr id="8" name="TextBox 7"/>
          <p:cNvSpPr txBox="1"/>
          <p:nvPr/>
        </p:nvSpPr>
        <p:spPr>
          <a:xfrm>
            <a:off x="6553200" y="2209800"/>
            <a:ext cx="1524000" cy="369332"/>
          </a:xfrm>
          <a:prstGeom prst="rect">
            <a:avLst/>
          </a:prstGeom>
          <a:noFill/>
        </p:spPr>
        <p:txBody>
          <a:bodyPr wrap="square" rtlCol="0">
            <a:spAutoFit/>
          </a:bodyPr>
          <a:lstStyle/>
          <a:p>
            <a:r>
              <a:rPr lang="lt-LT" dirty="0" smtClean="0"/>
              <a:t>2015 m.</a:t>
            </a:r>
            <a:endParaRPr lang="lt-LT" dirty="0"/>
          </a:p>
        </p:txBody>
      </p:sp>
      <p:sp>
        <p:nvSpPr>
          <p:cNvPr id="9" name="TextBox 8"/>
          <p:cNvSpPr txBox="1"/>
          <p:nvPr/>
        </p:nvSpPr>
        <p:spPr>
          <a:xfrm>
            <a:off x="6934200" y="5410200"/>
            <a:ext cx="1219200" cy="381000"/>
          </a:xfrm>
          <a:prstGeom prst="rect">
            <a:avLst/>
          </a:prstGeom>
          <a:noFill/>
        </p:spPr>
        <p:txBody>
          <a:bodyPr wrap="square" rtlCol="0">
            <a:spAutoFit/>
          </a:bodyPr>
          <a:lstStyle/>
          <a:p>
            <a:r>
              <a:rPr lang="lt-LT" dirty="0" smtClean="0"/>
              <a:t>2016 m.</a:t>
            </a:r>
            <a:endParaRPr lang="lt-L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1041</TotalTime>
  <Words>685</Words>
  <Application>Microsoft Office PowerPoint</Application>
  <PresentationFormat>On-screen Show (4:3)</PresentationFormat>
  <Paragraphs>102</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Origin</vt:lpstr>
      <vt:lpstr>Karmėlavos Balio Buračo gimnazija </vt:lpstr>
      <vt:lpstr>Darbo eiga</vt:lpstr>
      <vt:lpstr>Slide 3</vt:lpstr>
      <vt:lpstr>Vertinimo įrankiai</vt:lpstr>
      <vt:lpstr>Slide 5</vt:lpstr>
      <vt:lpstr>Respondentai:</vt:lpstr>
      <vt:lpstr>Slide 7</vt:lpstr>
      <vt:lpstr>Mokytojų apklausos rezultatai</vt:lpstr>
      <vt:lpstr>2015 m. ir 2016 m. palyginimas</vt:lpstr>
      <vt:lpstr>Slide 10</vt:lpstr>
      <vt:lpstr>2015 m. ir 2016 m. palyginimas</vt:lpstr>
      <vt:lpstr>Išvados</vt:lpstr>
      <vt:lpstr>Slide 13</vt:lpstr>
      <vt:lpstr>Slide 14</vt:lpstr>
      <vt:lpstr>Slide 15</vt:lpstr>
      <vt:lpstr>Slide 16</vt:lpstr>
      <vt:lpstr>Slide 17</vt:lpstr>
      <vt:lpstr>Mokinių aukščiausios vertės:</vt:lpstr>
      <vt:lpstr>Kiti mokinių gan aukštai vertinti atsakymai </vt:lpstr>
      <vt:lpstr>Slide 20</vt:lpstr>
      <vt:lpstr>Slide 21</vt:lpstr>
      <vt:lpstr>Mokinių žemiausios vertės:</vt:lpstr>
      <vt:lpstr>Dar žemai mokiniai vertino šiuos teiginius:</vt:lpstr>
      <vt:lpstr>Slide 24</vt:lpstr>
      <vt:lpstr>Išvados</vt:lpstr>
      <vt:lpstr>Slide 26</vt:lpstr>
      <vt:lpstr>Slide 27</vt:lpstr>
      <vt:lpstr>Kurioje klasėje mokosi Jūsų vaikas?</vt:lpstr>
      <vt:lpstr>Kaip mokosi Jūsų vaikas?</vt:lpstr>
      <vt:lpstr>Tėvų (globėjų) aukščiausios vertės:</vt:lpstr>
      <vt:lpstr>Dar tėvai aukštai vertino šiuos teiginius:</vt:lpstr>
      <vt:lpstr>Slide 32</vt:lpstr>
      <vt:lpstr>Slide 33</vt:lpstr>
      <vt:lpstr>Slide 34</vt:lpstr>
      <vt:lpstr>Slide 35</vt:lpstr>
      <vt:lpstr>Tėvų (globėjų) žemiausios vertės:</vt:lpstr>
      <vt:lpstr>Dar gan žemai tėvai vertino šį teiginį:</vt:lpstr>
      <vt:lpstr>Išvados</vt:lpstr>
      <vt:lpstr>Nuorodos:</vt:lpstr>
      <vt:lpstr>Rezultatų pateikimas NMVA </vt:lpstr>
      <vt:lpstr>Dėkoju darbo grupei:</vt:lpstr>
      <vt:lpstr>Dėkoju už dėmesį ir kantrybę!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Karmėlavos Balio Buračo gimnazija</dc:title>
  <dc:creator>Sandra Janušonienė</dc:creator>
  <cp:lastModifiedBy>Vartotojas</cp:lastModifiedBy>
  <cp:revision>188</cp:revision>
  <dcterms:created xsi:type="dcterms:W3CDTF">2006-08-16T00:00:00Z</dcterms:created>
  <dcterms:modified xsi:type="dcterms:W3CDTF">2016-11-21T19:57:13Z</dcterms:modified>
</cp:coreProperties>
</file>