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6" r:id="rId3"/>
    <p:sldId id="312" r:id="rId4"/>
    <p:sldId id="315" r:id="rId5"/>
    <p:sldId id="317" r:id="rId6"/>
    <p:sldId id="316" r:id="rId7"/>
    <p:sldId id="318" r:id="rId8"/>
    <p:sldId id="319" r:id="rId9"/>
    <p:sldId id="269" r:id="rId10"/>
    <p:sldId id="345" r:id="rId11"/>
    <p:sldId id="350" r:id="rId12"/>
    <p:sldId id="351" r:id="rId13"/>
    <p:sldId id="338" r:id="rId14"/>
    <p:sldId id="339" r:id="rId15"/>
    <p:sldId id="340" r:id="rId16"/>
    <p:sldId id="349" r:id="rId17"/>
    <p:sldId id="347" r:id="rId18"/>
    <p:sldId id="348" r:id="rId19"/>
    <p:sldId id="337" r:id="rId20"/>
    <p:sldId id="341" r:id="rId21"/>
    <p:sldId id="353" r:id="rId22"/>
    <p:sldId id="344" r:id="rId23"/>
    <p:sldId id="309" r:id="rId24"/>
    <p:sldId id="359" r:id="rId25"/>
    <p:sldId id="360" r:id="rId26"/>
    <p:sldId id="361" r:id="rId27"/>
    <p:sldId id="308" r:id="rId28"/>
    <p:sldId id="358" r:id="rId29"/>
    <p:sldId id="362" r:id="rId30"/>
    <p:sldId id="274" r:id="rId31"/>
    <p:sldId id="355"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A91C4-1E0A-45F6-B66A-467A5F524152}" type="doc">
      <dgm:prSet loTypeId="urn:microsoft.com/office/officeart/2005/8/layout/hProcess9" loCatId="process" qsTypeId="urn:microsoft.com/office/officeart/2005/8/quickstyle/3d3" qsCatId="3D" csTypeId="urn:microsoft.com/office/officeart/2005/8/colors/accent2_4" csCatId="accent2" phldr="1"/>
      <dgm:spPr/>
    </dgm:pt>
    <dgm:pt modelId="{129B4D92-207B-4AEB-AB5F-911E7E4938FB}">
      <dgm:prSet phldrT="[Text]"/>
      <dgm:spPr/>
      <dgm:t>
        <a:bodyPr/>
        <a:lstStyle/>
        <a:p>
          <a:r>
            <a:rPr lang="lt-LT" dirty="0" smtClean="0"/>
            <a:t>2000 m.</a:t>
          </a:r>
          <a:endParaRPr lang="lt-LT" dirty="0"/>
        </a:p>
      </dgm:t>
    </dgm:pt>
    <dgm:pt modelId="{19D09EC2-E7DB-4E30-978A-BD034FB34469}" type="parTrans" cxnId="{53C62E7B-81F6-4399-997F-9A427E7949DA}">
      <dgm:prSet/>
      <dgm:spPr/>
      <dgm:t>
        <a:bodyPr/>
        <a:lstStyle/>
        <a:p>
          <a:endParaRPr lang="lt-LT"/>
        </a:p>
      </dgm:t>
    </dgm:pt>
    <dgm:pt modelId="{9AF71FA9-EB0F-4C0C-B2A9-D6701491349D}" type="sibTrans" cxnId="{53C62E7B-81F6-4399-997F-9A427E7949DA}">
      <dgm:prSet/>
      <dgm:spPr/>
      <dgm:t>
        <a:bodyPr/>
        <a:lstStyle/>
        <a:p>
          <a:endParaRPr lang="lt-LT"/>
        </a:p>
      </dgm:t>
    </dgm:pt>
    <dgm:pt modelId="{6A96B58F-51E5-4C6B-899E-C2F27149F6E2}">
      <dgm:prSet phldrT="[Text]"/>
      <dgm:spPr/>
      <dgm:t>
        <a:bodyPr/>
        <a:lstStyle/>
        <a:p>
          <a:r>
            <a:rPr lang="lt-LT" dirty="0" smtClean="0"/>
            <a:t>...</a:t>
          </a:r>
          <a:endParaRPr lang="lt-LT" dirty="0"/>
        </a:p>
      </dgm:t>
    </dgm:pt>
    <dgm:pt modelId="{A7D53E07-83E8-4232-B2C8-AC134DE6E11B}" type="parTrans" cxnId="{1EE4D2BE-90C3-493F-ACDD-8DE6CC09C057}">
      <dgm:prSet/>
      <dgm:spPr/>
      <dgm:t>
        <a:bodyPr/>
        <a:lstStyle/>
        <a:p>
          <a:endParaRPr lang="lt-LT"/>
        </a:p>
      </dgm:t>
    </dgm:pt>
    <dgm:pt modelId="{131B6263-4007-44B7-96B1-49A48F2336BE}" type="sibTrans" cxnId="{1EE4D2BE-90C3-493F-ACDD-8DE6CC09C057}">
      <dgm:prSet/>
      <dgm:spPr/>
      <dgm:t>
        <a:bodyPr/>
        <a:lstStyle/>
        <a:p>
          <a:endParaRPr lang="lt-LT"/>
        </a:p>
      </dgm:t>
    </dgm:pt>
    <dgm:pt modelId="{863FF68D-9F20-471D-8679-12617F73D7F3}">
      <dgm:prSet phldrT="[Text]"/>
      <dgm:spPr/>
      <dgm:t>
        <a:bodyPr/>
        <a:lstStyle/>
        <a:p>
          <a:r>
            <a:rPr lang="lt-LT" dirty="0" smtClean="0"/>
            <a:t>2017 m.</a:t>
          </a:r>
          <a:endParaRPr lang="lt-LT" dirty="0"/>
        </a:p>
      </dgm:t>
    </dgm:pt>
    <dgm:pt modelId="{D0D22BAA-BFB1-4E1A-B699-1BDCBCD7FF96}" type="parTrans" cxnId="{19C5CE33-173C-4E23-82E9-F61BE15ADD67}">
      <dgm:prSet/>
      <dgm:spPr/>
      <dgm:t>
        <a:bodyPr/>
        <a:lstStyle/>
        <a:p>
          <a:endParaRPr lang="lt-LT"/>
        </a:p>
      </dgm:t>
    </dgm:pt>
    <dgm:pt modelId="{884255E8-B0A3-4EDF-8A97-6E3140452112}" type="sibTrans" cxnId="{19C5CE33-173C-4E23-82E9-F61BE15ADD67}">
      <dgm:prSet/>
      <dgm:spPr/>
      <dgm:t>
        <a:bodyPr/>
        <a:lstStyle/>
        <a:p>
          <a:endParaRPr lang="lt-LT"/>
        </a:p>
      </dgm:t>
    </dgm:pt>
    <dgm:pt modelId="{8B349D95-ACC5-4574-89E2-7ECAB430E89D}" type="pres">
      <dgm:prSet presAssocID="{599A91C4-1E0A-45F6-B66A-467A5F524152}" presName="CompostProcess" presStyleCnt="0">
        <dgm:presLayoutVars>
          <dgm:dir/>
          <dgm:resizeHandles val="exact"/>
        </dgm:presLayoutVars>
      </dgm:prSet>
      <dgm:spPr/>
    </dgm:pt>
    <dgm:pt modelId="{DBCCD70F-F17F-4110-9266-41FE90431A58}" type="pres">
      <dgm:prSet presAssocID="{599A91C4-1E0A-45F6-B66A-467A5F524152}" presName="arrow" presStyleLbl="bgShp" presStyleIdx="0" presStyleCnt="1"/>
      <dgm:spPr/>
    </dgm:pt>
    <dgm:pt modelId="{E1D62578-DE4F-4350-9F5A-C6BD18F00876}" type="pres">
      <dgm:prSet presAssocID="{599A91C4-1E0A-45F6-B66A-467A5F524152}" presName="linearProcess" presStyleCnt="0"/>
      <dgm:spPr/>
    </dgm:pt>
    <dgm:pt modelId="{E8849FD0-5FED-4546-9044-08BC17232EDB}" type="pres">
      <dgm:prSet presAssocID="{129B4D92-207B-4AEB-AB5F-911E7E4938FB}" presName="textNode" presStyleLbl="node1" presStyleIdx="0" presStyleCnt="3">
        <dgm:presLayoutVars>
          <dgm:bulletEnabled val="1"/>
        </dgm:presLayoutVars>
      </dgm:prSet>
      <dgm:spPr/>
      <dgm:t>
        <a:bodyPr/>
        <a:lstStyle/>
        <a:p>
          <a:endParaRPr lang="lt-LT"/>
        </a:p>
      </dgm:t>
    </dgm:pt>
    <dgm:pt modelId="{2C9D74B7-BE1D-4E32-874D-169228564073}" type="pres">
      <dgm:prSet presAssocID="{9AF71FA9-EB0F-4C0C-B2A9-D6701491349D}" presName="sibTrans" presStyleCnt="0"/>
      <dgm:spPr/>
    </dgm:pt>
    <dgm:pt modelId="{A2BA536C-6DE3-440C-B549-62A4F8243EA8}" type="pres">
      <dgm:prSet presAssocID="{6A96B58F-51E5-4C6B-899E-C2F27149F6E2}" presName="textNode" presStyleLbl="node1" presStyleIdx="1" presStyleCnt="3">
        <dgm:presLayoutVars>
          <dgm:bulletEnabled val="1"/>
        </dgm:presLayoutVars>
      </dgm:prSet>
      <dgm:spPr/>
      <dgm:t>
        <a:bodyPr/>
        <a:lstStyle/>
        <a:p>
          <a:endParaRPr lang="lt-LT"/>
        </a:p>
      </dgm:t>
    </dgm:pt>
    <dgm:pt modelId="{165691D9-F6CF-4A5A-A592-FE0D66FDBBDA}" type="pres">
      <dgm:prSet presAssocID="{131B6263-4007-44B7-96B1-49A48F2336BE}" presName="sibTrans" presStyleCnt="0"/>
      <dgm:spPr/>
    </dgm:pt>
    <dgm:pt modelId="{0600BFBF-411C-4368-B13D-44C6C542146C}" type="pres">
      <dgm:prSet presAssocID="{863FF68D-9F20-471D-8679-12617F73D7F3}" presName="textNode" presStyleLbl="node1" presStyleIdx="2" presStyleCnt="3">
        <dgm:presLayoutVars>
          <dgm:bulletEnabled val="1"/>
        </dgm:presLayoutVars>
      </dgm:prSet>
      <dgm:spPr/>
      <dgm:t>
        <a:bodyPr/>
        <a:lstStyle/>
        <a:p>
          <a:endParaRPr lang="lt-LT"/>
        </a:p>
      </dgm:t>
    </dgm:pt>
  </dgm:ptLst>
  <dgm:cxnLst>
    <dgm:cxn modelId="{1EE4D2BE-90C3-493F-ACDD-8DE6CC09C057}" srcId="{599A91C4-1E0A-45F6-B66A-467A5F524152}" destId="{6A96B58F-51E5-4C6B-899E-C2F27149F6E2}" srcOrd="1" destOrd="0" parTransId="{A7D53E07-83E8-4232-B2C8-AC134DE6E11B}" sibTransId="{131B6263-4007-44B7-96B1-49A48F2336BE}"/>
    <dgm:cxn modelId="{A7C591BC-F082-46B6-9227-F137AB8B2B62}" type="presOf" srcId="{863FF68D-9F20-471D-8679-12617F73D7F3}" destId="{0600BFBF-411C-4368-B13D-44C6C542146C}" srcOrd="0" destOrd="0" presId="urn:microsoft.com/office/officeart/2005/8/layout/hProcess9"/>
    <dgm:cxn modelId="{53C62E7B-81F6-4399-997F-9A427E7949DA}" srcId="{599A91C4-1E0A-45F6-B66A-467A5F524152}" destId="{129B4D92-207B-4AEB-AB5F-911E7E4938FB}" srcOrd="0" destOrd="0" parTransId="{19D09EC2-E7DB-4E30-978A-BD034FB34469}" sibTransId="{9AF71FA9-EB0F-4C0C-B2A9-D6701491349D}"/>
    <dgm:cxn modelId="{19C5CE33-173C-4E23-82E9-F61BE15ADD67}" srcId="{599A91C4-1E0A-45F6-B66A-467A5F524152}" destId="{863FF68D-9F20-471D-8679-12617F73D7F3}" srcOrd="2" destOrd="0" parTransId="{D0D22BAA-BFB1-4E1A-B699-1BDCBCD7FF96}" sibTransId="{884255E8-B0A3-4EDF-8A97-6E3140452112}"/>
    <dgm:cxn modelId="{5C96E6B6-3C24-49FB-9AD6-71BE6207B81B}" type="presOf" srcId="{6A96B58F-51E5-4C6B-899E-C2F27149F6E2}" destId="{A2BA536C-6DE3-440C-B549-62A4F8243EA8}" srcOrd="0" destOrd="0" presId="urn:microsoft.com/office/officeart/2005/8/layout/hProcess9"/>
    <dgm:cxn modelId="{001F2541-EBF3-4647-92AF-32C74469A913}" type="presOf" srcId="{599A91C4-1E0A-45F6-B66A-467A5F524152}" destId="{8B349D95-ACC5-4574-89E2-7ECAB430E89D}" srcOrd="0" destOrd="0" presId="urn:microsoft.com/office/officeart/2005/8/layout/hProcess9"/>
    <dgm:cxn modelId="{39D736B5-94D1-476B-B502-737914E85741}" type="presOf" srcId="{129B4D92-207B-4AEB-AB5F-911E7E4938FB}" destId="{E8849FD0-5FED-4546-9044-08BC17232EDB}" srcOrd="0" destOrd="0" presId="urn:microsoft.com/office/officeart/2005/8/layout/hProcess9"/>
    <dgm:cxn modelId="{6D59662A-4733-424E-99FB-8CA85AD96590}" type="presParOf" srcId="{8B349D95-ACC5-4574-89E2-7ECAB430E89D}" destId="{DBCCD70F-F17F-4110-9266-41FE90431A58}" srcOrd="0" destOrd="0" presId="urn:microsoft.com/office/officeart/2005/8/layout/hProcess9"/>
    <dgm:cxn modelId="{61FCE12E-EAF8-4782-942D-B674BD8600D2}" type="presParOf" srcId="{8B349D95-ACC5-4574-89E2-7ECAB430E89D}" destId="{E1D62578-DE4F-4350-9F5A-C6BD18F00876}" srcOrd="1" destOrd="0" presId="urn:microsoft.com/office/officeart/2005/8/layout/hProcess9"/>
    <dgm:cxn modelId="{CA17929F-5727-4ABB-A3BA-C7B280142182}" type="presParOf" srcId="{E1D62578-DE4F-4350-9F5A-C6BD18F00876}" destId="{E8849FD0-5FED-4546-9044-08BC17232EDB}" srcOrd="0" destOrd="0" presId="urn:microsoft.com/office/officeart/2005/8/layout/hProcess9"/>
    <dgm:cxn modelId="{3FF35592-9474-4EEC-A3E6-9FAD691AFD61}" type="presParOf" srcId="{E1D62578-DE4F-4350-9F5A-C6BD18F00876}" destId="{2C9D74B7-BE1D-4E32-874D-169228564073}" srcOrd="1" destOrd="0" presId="urn:microsoft.com/office/officeart/2005/8/layout/hProcess9"/>
    <dgm:cxn modelId="{AEF52CE1-39CD-4482-8501-197D58A55443}" type="presParOf" srcId="{E1D62578-DE4F-4350-9F5A-C6BD18F00876}" destId="{A2BA536C-6DE3-440C-B549-62A4F8243EA8}" srcOrd="2" destOrd="0" presId="urn:microsoft.com/office/officeart/2005/8/layout/hProcess9"/>
    <dgm:cxn modelId="{40C8D84E-590D-4AB8-9060-A812162DFA66}" type="presParOf" srcId="{E1D62578-DE4F-4350-9F5A-C6BD18F00876}" destId="{165691D9-F6CF-4A5A-A592-FE0D66FDBBDA}" srcOrd="3" destOrd="0" presId="urn:microsoft.com/office/officeart/2005/8/layout/hProcess9"/>
    <dgm:cxn modelId="{3B383F6A-6F9D-4B24-A78D-BE0EC1715158}" type="presParOf" srcId="{E1D62578-DE4F-4350-9F5A-C6BD18F00876}" destId="{0600BFBF-411C-4368-B13D-44C6C542146C}"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59FA5-31F2-44DA-A435-17C23B5E1EB0}"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lt-LT"/>
        </a:p>
      </dgm:t>
    </dgm:pt>
    <dgm:pt modelId="{F0F33D6A-FBF2-4AF3-8289-C932A04CC6BA}">
      <dgm:prSet phldrT="[Text]" custT="1"/>
      <dgm:spPr/>
      <dgm:t>
        <a:bodyPr/>
        <a:lstStyle/>
        <a:p>
          <a:r>
            <a:rPr kumimoji="0" lang="lt-LT" sz="3200" dirty="0" smtClean="0">
              <a:solidFill>
                <a:schemeClr val="dk1"/>
              </a:solidFill>
              <a:latin typeface="+mn-lt"/>
              <a:ea typeface="+mn-ea"/>
              <a:cs typeface="+mn-cs"/>
            </a:rPr>
            <a:t>Lyde-</a:t>
          </a:r>
        </a:p>
        <a:p>
          <a:r>
            <a:rPr kumimoji="0" lang="lt-LT" sz="3200" dirty="0" smtClean="0">
              <a:solidFill>
                <a:schemeClr val="dk1"/>
              </a:solidFill>
              <a:latin typeface="+mn-lt"/>
              <a:ea typeface="+mn-ea"/>
              <a:cs typeface="+mn-cs"/>
            </a:rPr>
            <a:t>rystė</a:t>
          </a:r>
          <a:endParaRPr lang="lt-LT" sz="3200" dirty="0">
            <a:solidFill>
              <a:schemeClr val="tx1"/>
            </a:solidFill>
          </a:endParaRPr>
        </a:p>
      </dgm:t>
    </dgm:pt>
    <dgm:pt modelId="{5ECE13A1-7420-4AB0-B26A-E31A1EDF2E0C}" type="parTrans" cxnId="{1A28DA1E-49F4-43FE-B6F0-929716743C67}">
      <dgm:prSet/>
      <dgm:spPr/>
      <dgm:t>
        <a:bodyPr/>
        <a:lstStyle/>
        <a:p>
          <a:endParaRPr lang="lt-LT"/>
        </a:p>
      </dgm:t>
    </dgm:pt>
    <dgm:pt modelId="{B7730964-FE0A-4906-AC00-1A854A32900F}" type="sibTrans" cxnId="{1A28DA1E-49F4-43FE-B6F0-929716743C67}">
      <dgm:prSet/>
      <dgm:spPr/>
      <dgm:t>
        <a:bodyPr/>
        <a:lstStyle/>
        <a:p>
          <a:endParaRPr lang="lt-LT"/>
        </a:p>
      </dgm:t>
    </dgm:pt>
    <dgm:pt modelId="{35DF9986-FA9B-427F-8466-CABCF158FFF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sz="2400" dirty="0" smtClean="0"/>
            <a:t>Gebame dirbti komandose, turime lyderius, jais pasitikime, tačiau lyderiai tikisi didesnio paskatinimo už darbą veiklos grupėse, už naujovių diegimą. </a:t>
          </a:r>
        </a:p>
      </dgm:t>
    </dgm:pt>
    <dgm:pt modelId="{28877829-7F8A-4588-8DDF-257155277756}" type="parTrans" cxnId="{223A2544-34D0-4184-B2B9-7E273C928CC4}">
      <dgm:prSet/>
      <dgm:spPr/>
      <dgm:t>
        <a:bodyPr/>
        <a:lstStyle/>
        <a:p>
          <a:endParaRPr lang="lt-LT"/>
        </a:p>
      </dgm:t>
    </dgm:pt>
    <dgm:pt modelId="{92B7A262-E664-4C87-8024-979B17D2D50B}" type="sibTrans" cxnId="{223A2544-34D0-4184-B2B9-7E273C928CC4}">
      <dgm:prSet/>
      <dgm:spPr/>
      <dgm:t>
        <a:bodyPr/>
        <a:lstStyle/>
        <a:p>
          <a:endParaRPr lang="lt-LT"/>
        </a:p>
      </dgm:t>
    </dgm:pt>
    <dgm:pt modelId="{F2DB2734-6228-49A9-ABD2-3D5A9824458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lt-LT" sz="2400" dirty="0" smtClean="0"/>
        </a:p>
      </dgm:t>
    </dgm:pt>
    <dgm:pt modelId="{E037726D-3452-4C0A-A3F3-45F1C99BC0FD}" type="parTrans" cxnId="{AB8B6FAD-415B-4A8A-A5A7-E78DFDAE8023}">
      <dgm:prSet/>
      <dgm:spPr/>
      <dgm:t>
        <a:bodyPr/>
        <a:lstStyle/>
        <a:p>
          <a:endParaRPr lang="lt-LT"/>
        </a:p>
      </dgm:t>
    </dgm:pt>
    <dgm:pt modelId="{16B420CB-8088-481F-AC83-8913966CAE86}" type="sibTrans" cxnId="{AB8B6FAD-415B-4A8A-A5A7-E78DFDAE8023}">
      <dgm:prSet/>
      <dgm:spPr/>
      <dgm:t>
        <a:bodyPr/>
        <a:lstStyle/>
        <a:p>
          <a:endParaRPr lang="lt-LT"/>
        </a:p>
      </dgm:t>
    </dgm:pt>
    <dgm:pt modelId="{9D327A1F-BFB6-4B3F-B4B6-537D18981AD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sz="2400" dirty="0" smtClean="0"/>
            <a:t>Problema ugdant mokinius lyderius – tai pasenusios renginių  organizavimo formos. Galbūt derėtų leisti mokiniams aktyviau įsitraukti į veiklas ir drąsinti jų siūlomas naujoves (pvz. , puikiai pavykęs Mokytojų dienos renginys, planuojama </a:t>
          </a:r>
          <a:r>
            <a:rPr lang="lt-LT" sz="2400" b="1" dirty="0" smtClean="0"/>
            <a:t>Naktis gimnazijoje „Istorijos slėpiniai“</a:t>
          </a:r>
          <a:r>
            <a:rPr lang="lt-LT" sz="2400" b="0" dirty="0" smtClean="0"/>
            <a:t>, veikla</a:t>
          </a:r>
          <a:r>
            <a:rPr lang="lt-LT" sz="2400" dirty="0" smtClean="0"/>
            <a:t>, skirta Lietuvos šimtmečiui paminėti).</a:t>
          </a:r>
        </a:p>
      </dgm:t>
    </dgm:pt>
    <dgm:pt modelId="{81D3D32B-7C14-4CF8-A65B-D622342A9C25}" type="parTrans" cxnId="{569E11F2-CA54-448E-98F4-AC4AB8B2BC88}">
      <dgm:prSet/>
      <dgm:spPr/>
      <dgm:t>
        <a:bodyPr/>
        <a:lstStyle/>
        <a:p>
          <a:endParaRPr lang="lt-LT"/>
        </a:p>
      </dgm:t>
    </dgm:pt>
    <dgm:pt modelId="{4C7315DA-458E-4994-A191-B58FA228A235}" type="sibTrans" cxnId="{569E11F2-CA54-448E-98F4-AC4AB8B2BC88}">
      <dgm:prSet/>
      <dgm:spPr/>
      <dgm:t>
        <a:bodyPr/>
        <a:lstStyle/>
        <a:p>
          <a:endParaRPr lang="lt-LT"/>
        </a:p>
      </dgm:t>
    </dgm:pt>
    <dgm:pt modelId="{101B094A-D9EC-4C2F-A38E-1BF9F167DAEA}">
      <dgm:prSet phldrT="[Text]" custT="1"/>
      <dgm:spPr/>
      <dgm:t>
        <a:bodyPr/>
        <a:lstStyle/>
        <a:p>
          <a:pPr marL="228600" indent="0" defTabSz="889000">
            <a:lnSpc>
              <a:spcPct val="90000"/>
            </a:lnSpc>
            <a:spcBef>
              <a:spcPct val="0"/>
            </a:spcBef>
            <a:spcAft>
              <a:spcPct val="15000"/>
            </a:spcAft>
            <a:buNone/>
          </a:pPr>
          <a:r>
            <a:rPr lang="lt-LT" sz="2400" dirty="0" smtClean="0"/>
            <a:t>Skatinti mokytojus įsivardyti problemas ir imtis iniciatyvos jas spręsti. </a:t>
          </a:r>
          <a:endParaRPr lang="lt-LT" sz="2000" dirty="0"/>
        </a:p>
      </dgm:t>
    </dgm:pt>
    <dgm:pt modelId="{A23081C2-D2A8-434B-BA83-1B4E2C94EDFC}" type="parTrans" cxnId="{D214E00B-91CB-4D87-8DD9-C0725F7870DB}">
      <dgm:prSet/>
      <dgm:spPr/>
    </dgm:pt>
    <dgm:pt modelId="{986E532C-B5FC-4ACA-B6AC-505163E61F80}" type="sibTrans" cxnId="{D214E00B-91CB-4D87-8DD9-C0725F7870DB}">
      <dgm:prSet/>
      <dgm:spPr/>
    </dgm:pt>
    <dgm:pt modelId="{6DD613F0-48E3-4672-9631-DA2EBCC50B7F}" type="pres">
      <dgm:prSet presAssocID="{02059FA5-31F2-44DA-A435-17C23B5E1EB0}" presName="Name0" presStyleCnt="0">
        <dgm:presLayoutVars>
          <dgm:dir/>
          <dgm:animLvl val="lvl"/>
          <dgm:resizeHandles/>
        </dgm:presLayoutVars>
      </dgm:prSet>
      <dgm:spPr/>
      <dgm:t>
        <a:bodyPr/>
        <a:lstStyle/>
        <a:p>
          <a:endParaRPr lang="lt-LT"/>
        </a:p>
      </dgm:t>
    </dgm:pt>
    <dgm:pt modelId="{900205D8-EFA3-43A7-A1A4-0CAEE86E34F5}" type="pres">
      <dgm:prSet presAssocID="{F0F33D6A-FBF2-4AF3-8289-C932A04CC6BA}" presName="linNode" presStyleCnt="0"/>
      <dgm:spPr/>
    </dgm:pt>
    <dgm:pt modelId="{67A0B668-89C4-4A27-8DA7-7A80B31B90D1}" type="pres">
      <dgm:prSet presAssocID="{F0F33D6A-FBF2-4AF3-8289-C932A04CC6BA}" presName="parentShp" presStyleLbl="node1" presStyleIdx="0" presStyleCnt="1" custScaleX="44716">
        <dgm:presLayoutVars>
          <dgm:bulletEnabled val="1"/>
        </dgm:presLayoutVars>
      </dgm:prSet>
      <dgm:spPr/>
      <dgm:t>
        <a:bodyPr/>
        <a:lstStyle/>
        <a:p>
          <a:endParaRPr lang="lt-LT"/>
        </a:p>
      </dgm:t>
    </dgm:pt>
    <dgm:pt modelId="{DD7D58D7-C2BD-4C23-9CFB-D541CA268D71}" type="pres">
      <dgm:prSet presAssocID="{F0F33D6A-FBF2-4AF3-8289-C932A04CC6BA}" presName="childShp" presStyleLbl="bgAccFollowNode1" presStyleIdx="0" presStyleCnt="1" custScaleX="156795" custLinFactNeighborX="11762" custLinFactNeighborY="3233">
        <dgm:presLayoutVars>
          <dgm:bulletEnabled val="1"/>
        </dgm:presLayoutVars>
      </dgm:prSet>
      <dgm:spPr/>
      <dgm:t>
        <a:bodyPr/>
        <a:lstStyle/>
        <a:p>
          <a:endParaRPr lang="lt-LT"/>
        </a:p>
      </dgm:t>
    </dgm:pt>
  </dgm:ptLst>
  <dgm:cxnLst>
    <dgm:cxn modelId="{D214E00B-91CB-4D87-8DD9-C0725F7870DB}" srcId="{F0F33D6A-FBF2-4AF3-8289-C932A04CC6BA}" destId="{101B094A-D9EC-4C2F-A38E-1BF9F167DAEA}" srcOrd="0" destOrd="0" parTransId="{A23081C2-D2A8-434B-BA83-1B4E2C94EDFC}" sibTransId="{986E532C-B5FC-4ACA-B6AC-505163E61F80}"/>
    <dgm:cxn modelId="{AF1C3CCC-B37E-428B-976F-C952382A9FEC}" type="presOf" srcId="{02059FA5-31F2-44DA-A435-17C23B5E1EB0}" destId="{6DD613F0-48E3-4672-9631-DA2EBCC50B7F}" srcOrd="0" destOrd="0" presId="urn:microsoft.com/office/officeart/2005/8/layout/vList6"/>
    <dgm:cxn modelId="{AB8B6FAD-415B-4A8A-A5A7-E78DFDAE8023}" srcId="{F0F33D6A-FBF2-4AF3-8289-C932A04CC6BA}" destId="{F2DB2734-6228-49A9-ABD2-3D5A98244584}" srcOrd="3" destOrd="0" parTransId="{E037726D-3452-4C0A-A3F3-45F1C99BC0FD}" sibTransId="{16B420CB-8088-481F-AC83-8913966CAE86}"/>
    <dgm:cxn modelId="{383D0181-D22F-4713-ADEA-9364B98B22DC}" type="presOf" srcId="{F2DB2734-6228-49A9-ABD2-3D5A98244584}" destId="{DD7D58D7-C2BD-4C23-9CFB-D541CA268D71}" srcOrd="0" destOrd="3" presId="urn:microsoft.com/office/officeart/2005/8/layout/vList6"/>
    <dgm:cxn modelId="{223A2544-34D0-4184-B2B9-7E273C928CC4}" srcId="{F0F33D6A-FBF2-4AF3-8289-C932A04CC6BA}" destId="{35DF9986-FA9B-427F-8466-CABCF158FFF6}" srcOrd="1" destOrd="0" parTransId="{28877829-7F8A-4588-8DDF-257155277756}" sibTransId="{92B7A262-E664-4C87-8024-979B17D2D50B}"/>
    <dgm:cxn modelId="{0713255A-86E3-4BFF-A788-87C668A47105}" type="presOf" srcId="{101B094A-D9EC-4C2F-A38E-1BF9F167DAEA}" destId="{DD7D58D7-C2BD-4C23-9CFB-D541CA268D71}" srcOrd="0" destOrd="0" presId="urn:microsoft.com/office/officeart/2005/8/layout/vList6"/>
    <dgm:cxn modelId="{C93D8CD9-3E16-4159-B228-63E6ACCBA981}" type="presOf" srcId="{35DF9986-FA9B-427F-8466-CABCF158FFF6}" destId="{DD7D58D7-C2BD-4C23-9CFB-D541CA268D71}" srcOrd="0" destOrd="1" presId="urn:microsoft.com/office/officeart/2005/8/layout/vList6"/>
    <dgm:cxn modelId="{569E11F2-CA54-448E-98F4-AC4AB8B2BC88}" srcId="{F0F33D6A-FBF2-4AF3-8289-C932A04CC6BA}" destId="{9D327A1F-BFB6-4B3F-B4B6-537D18981ADE}" srcOrd="2" destOrd="0" parTransId="{81D3D32B-7C14-4CF8-A65B-D622342A9C25}" sibTransId="{4C7315DA-458E-4994-A191-B58FA228A235}"/>
    <dgm:cxn modelId="{1059FC77-1355-4526-86E1-F3E86E31F5EA}" type="presOf" srcId="{9D327A1F-BFB6-4B3F-B4B6-537D18981ADE}" destId="{DD7D58D7-C2BD-4C23-9CFB-D541CA268D71}" srcOrd="0" destOrd="2" presId="urn:microsoft.com/office/officeart/2005/8/layout/vList6"/>
    <dgm:cxn modelId="{9C9DE82B-BB09-4F4B-8950-B49DAD50498D}" type="presOf" srcId="{F0F33D6A-FBF2-4AF3-8289-C932A04CC6BA}" destId="{67A0B668-89C4-4A27-8DA7-7A80B31B90D1}" srcOrd="0" destOrd="0" presId="urn:microsoft.com/office/officeart/2005/8/layout/vList6"/>
    <dgm:cxn modelId="{1A28DA1E-49F4-43FE-B6F0-929716743C67}" srcId="{02059FA5-31F2-44DA-A435-17C23B5E1EB0}" destId="{F0F33D6A-FBF2-4AF3-8289-C932A04CC6BA}" srcOrd="0" destOrd="0" parTransId="{5ECE13A1-7420-4AB0-B26A-E31A1EDF2E0C}" sibTransId="{B7730964-FE0A-4906-AC00-1A854A32900F}"/>
    <dgm:cxn modelId="{67A51730-3274-4725-B94B-0418EF778A2F}" type="presParOf" srcId="{6DD613F0-48E3-4672-9631-DA2EBCC50B7F}" destId="{900205D8-EFA3-43A7-A1A4-0CAEE86E34F5}" srcOrd="0" destOrd="0" presId="urn:microsoft.com/office/officeart/2005/8/layout/vList6"/>
    <dgm:cxn modelId="{543F9EEB-9663-4B9B-AC1E-080033285D3F}" type="presParOf" srcId="{900205D8-EFA3-43A7-A1A4-0CAEE86E34F5}" destId="{67A0B668-89C4-4A27-8DA7-7A80B31B90D1}" srcOrd="0" destOrd="0" presId="urn:microsoft.com/office/officeart/2005/8/layout/vList6"/>
    <dgm:cxn modelId="{148D8BFB-977A-4A1E-B834-2AD839EDC5D1}" type="presParOf" srcId="{900205D8-EFA3-43A7-A1A4-0CAEE86E34F5}" destId="{DD7D58D7-C2BD-4C23-9CFB-D541CA268D7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59FA5-31F2-44DA-A435-17C23B5E1EB0}"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lt-LT"/>
        </a:p>
      </dgm:t>
    </dgm:pt>
    <dgm:pt modelId="{F0F33D6A-FBF2-4AF3-8289-C932A04CC6BA}">
      <dgm:prSet phldrT="[Text]" custT="1"/>
      <dgm:spPr/>
      <dgm:t>
        <a:bodyPr/>
        <a:lstStyle/>
        <a:p>
          <a:r>
            <a:rPr kumimoji="0" lang="lt-LT" sz="4400" dirty="0" smtClean="0">
              <a:solidFill>
                <a:schemeClr val="dk1"/>
              </a:solidFill>
              <a:latin typeface="+mn-lt"/>
              <a:ea typeface="+mn-ea"/>
              <a:cs typeface="+mn-cs"/>
            </a:rPr>
            <a:t>Bendra-darbia-vimas su tėvais</a:t>
          </a:r>
          <a:endParaRPr lang="lt-LT" sz="4400" dirty="0">
            <a:solidFill>
              <a:schemeClr val="tx1"/>
            </a:solidFill>
          </a:endParaRPr>
        </a:p>
      </dgm:t>
    </dgm:pt>
    <dgm:pt modelId="{5ECE13A1-7420-4AB0-B26A-E31A1EDF2E0C}" type="parTrans" cxnId="{1A28DA1E-49F4-43FE-B6F0-929716743C67}">
      <dgm:prSet/>
      <dgm:spPr/>
      <dgm:t>
        <a:bodyPr/>
        <a:lstStyle/>
        <a:p>
          <a:endParaRPr lang="lt-LT"/>
        </a:p>
      </dgm:t>
    </dgm:pt>
    <dgm:pt modelId="{B7730964-FE0A-4906-AC00-1A854A32900F}" type="sibTrans" cxnId="{1A28DA1E-49F4-43FE-B6F0-929716743C67}">
      <dgm:prSet/>
      <dgm:spPr/>
      <dgm:t>
        <a:bodyPr/>
        <a:lstStyle/>
        <a:p>
          <a:endParaRPr lang="lt-LT"/>
        </a:p>
      </dgm:t>
    </dgm:pt>
    <dgm:pt modelId="{657C5B8E-DC89-4511-9819-C2181614C139}">
      <dgm:prSet phldrT="[Text]" custT="1"/>
      <dgm:spPr/>
      <dgm:t>
        <a:bodyPr/>
        <a:lstStyle/>
        <a:p>
          <a:endParaRPr lang="lt-LT" sz="2000" dirty="0"/>
        </a:p>
      </dgm:t>
    </dgm:pt>
    <dgm:pt modelId="{B105F3BE-38B0-43C2-A288-DDBF0A74D616}" type="parTrans" cxnId="{90AF66DD-0C64-4288-B9EF-DB4727D0B9B5}">
      <dgm:prSet/>
      <dgm:spPr/>
      <dgm:t>
        <a:bodyPr/>
        <a:lstStyle/>
        <a:p>
          <a:endParaRPr lang="lt-LT"/>
        </a:p>
      </dgm:t>
    </dgm:pt>
    <dgm:pt modelId="{5A7E4BD1-A847-496D-A8EA-07B53D05FA02}" type="sibTrans" cxnId="{90AF66DD-0C64-4288-B9EF-DB4727D0B9B5}">
      <dgm:prSet/>
      <dgm:spPr/>
      <dgm:t>
        <a:bodyPr/>
        <a:lstStyle/>
        <a:p>
          <a:endParaRPr lang="lt-LT"/>
        </a:p>
      </dgm:t>
    </dgm:pt>
    <dgm:pt modelId="{CF488313-A8F3-4758-A6B1-44022CFE1783}">
      <dgm:prSet custT="1"/>
      <dgm:spPr/>
      <dgm:t>
        <a:bodyPr/>
        <a:lstStyle/>
        <a:p>
          <a:r>
            <a:rPr lang="lt-LT" sz="2400" b="0" i="0" u="none" dirty="0" smtClean="0"/>
            <a:t>Mokytojai vertinimą suvokia kaip vieną iš tėvų informavimo formų, tėvams dažniau norėtųsi gyvo bendravimo, pokalbio, informacijos apie vaiką tiesiogiai iš mokytojo lūpų (susitikimai su pedagogais prieš visuotinį tėvų susirinkimą, asmeniniai pokalbiai apie mokinio pažangą, plg. užsienio patirtis). </a:t>
          </a:r>
          <a:endParaRPr lang="lt-LT" sz="2400" dirty="0"/>
        </a:p>
      </dgm:t>
    </dgm:pt>
    <dgm:pt modelId="{ACB893DF-052B-4FFF-9800-554267EE445D}" type="parTrans" cxnId="{00EC6AF1-695E-4F35-AF03-8435128408D9}">
      <dgm:prSet/>
      <dgm:spPr/>
      <dgm:t>
        <a:bodyPr/>
        <a:lstStyle/>
        <a:p>
          <a:endParaRPr lang="lt-LT"/>
        </a:p>
      </dgm:t>
    </dgm:pt>
    <dgm:pt modelId="{4B4290E6-947E-4E26-A633-F74D73FD4A51}" type="sibTrans" cxnId="{00EC6AF1-695E-4F35-AF03-8435128408D9}">
      <dgm:prSet/>
      <dgm:spPr/>
      <dgm:t>
        <a:bodyPr/>
        <a:lstStyle/>
        <a:p>
          <a:endParaRPr lang="lt-LT"/>
        </a:p>
      </dgm:t>
    </dgm:pt>
    <dgm:pt modelId="{E9ACB6D3-FEDE-4362-B931-5044AB44A835}">
      <dgm:prSet custT="1"/>
      <dgm:spPr/>
      <dgm:t>
        <a:bodyPr/>
        <a:lstStyle/>
        <a:p>
          <a:r>
            <a:rPr lang="lt-LT" sz="2400" dirty="0" smtClean="0"/>
            <a:t>Nors gimnazija ieško įvairių tėvų pedagoginio švietimo formų,  tėvai ne visada nori/gali įsitraukti į mokykloje vykdomas veiklas. Rekomenduojama raginti už tam tikras veiklas atsakomybę prisiimti pačius tėvus (surengti kelionę, papuošti klasę,  vesti pamoką ar užsiėmimą ir pan.)</a:t>
          </a:r>
          <a:endParaRPr lang="lt-LT" sz="2400" dirty="0"/>
        </a:p>
      </dgm:t>
    </dgm:pt>
    <dgm:pt modelId="{10F4083A-54BA-4160-8FDB-867703B4FB7A}" type="parTrans" cxnId="{F59A0F5A-30DF-466E-88FA-0FF08A0FAE8C}">
      <dgm:prSet/>
      <dgm:spPr/>
      <dgm:t>
        <a:bodyPr/>
        <a:lstStyle/>
        <a:p>
          <a:endParaRPr lang="lt-LT"/>
        </a:p>
      </dgm:t>
    </dgm:pt>
    <dgm:pt modelId="{27071443-B504-40EB-A451-DF77BFCD8957}" type="sibTrans" cxnId="{F59A0F5A-30DF-466E-88FA-0FF08A0FAE8C}">
      <dgm:prSet/>
      <dgm:spPr/>
      <dgm:t>
        <a:bodyPr/>
        <a:lstStyle/>
        <a:p>
          <a:endParaRPr lang="lt-LT"/>
        </a:p>
      </dgm:t>
    </dgm:pt>
    <dgm:pt modelId="{6DD613F0-48E3-4672-9631-DA2EBCC50B7F}" type="pres">
      <dgm:prSet presAssocID="{02059FA5-31F2-44DA-A435-17C23B5E1EB0}" presName="Name0" presStyleCnt="0">
        <dgm:presLayoutVars>
          <dgm:dir/>
          <dgm:animLvl val="lvl"/>
          <dgm:resizeHandles/>
        </dgm:presLayoutVars>
      </dgm:prSet>
      <dgm:spPr/>
      <dgm:t>
        <a:bodyPr/>
        <a:lstStyle/>
        <a:p>
          <a:endParaRPr lang="lt-LT"/>
        </a:p>
      </dgm:t>
    </dgm:pt>
    <dgm:pt modelId="{900205D8-EFA3-43A7-A1A4-0CAEE86E34F5}" type="pres">
      <dgm:prSet presAssocID="{F0F33D6A-FBF2-4AF3-8289-C932A04CC6BA}" presName="linNode" presStyleCnt="0"/>
      <dgm:spPr/>
    </dgm:pt>
    <dgm:pt modelId="{67A0B668-89C4-4A27-8DA7-7A80B31B90D1}" type="pres">
      <dgm:prSet presAssocID="{F0F33D6A-FBF2-4AF3-8289-C932A04CC6BA}" presName="parentShp" presStyleLbl="node1" presStyleIdx="0" presStyleCnt="1" custScaleX="91228">
        <dgm:presLayoutVars>
          <dgm:bulletEnabled val="1"/>
        </dgm:presLayoutVars>
      </dgm:prSet>
      <dgm:spPr/>
      <dgm:t>
        <a:bodyPr/>
        <a:lstStyle/>
        <a:p>
          <a:endParaRPr lang="lt-LT"/>
        </a:p>
      </dgm:t>
    </dgm:pt>
    <dgm:pt modelId="{DD7D58D7-C2BD-4C23-9CFB-D541CA268D71}" type="pres">
      <dgm:prSet presAssocID="{F0F33D6A-FBF2-4AF3-8289-C932A04CC6BA}" presName="childShp" presStyleLbl="bgAccFollowNode1" presStyleIdx="0" presStyleCnt="1" custScaleX="159004" custLinFactNeighborX="11762" custLinFactNeighborY="3233">
        <dgm:presLayoutVars>
          <dgm:bulletEnabled val="1"/>
        </dgm:presLayoutVars>
      </dgm:prSet>
      <dgm:spPr/>
      <dgm:t>
        <a:bodyPr/>
        <a:lstStyle/>
        <a:p>
          <a:endParaRPr lang="lt-LT"/>
        </a:p>
      </dgm:t>
    </dgm:pt>
  </dgm:ptLst>
  <dgm:cxnLst>
    <dgm:cxn modelId="{FA737B80-8E38-48F9-AADC-F9E6B306909D}" type="presOf" srcId="{657C5B8E-DC89-4511-9819-C2181614C139}" destId="{DD7D58D7-C2BD-4C23-9CFB-D541CA268D71}" srcOrd="0" destOrd="0" presId="urn:microsoft.com/office/officeart/2005/8/layout/vList6"/>
    <dgm:cxn modelId="{14FA2110-9022-4E6E-94DB-B0718F7F368D}" type="presOf" srcId="{02059FA5-31F2-44DA-A435-17C23B5E1EB0}" destId="{6DD613F0-48E3-4672-9631-DA2EBCC50B7F}" srcOrd="0" destOrd="0" presId="urn:microsoft.com/office/officeart/2005/8/layout/vList6"/>
    <dgm:cxn modelId="{F74C9016-0F54-40FE-BBC1-4D4CA1A1901B}" type="presOf" srcId="{E9ACB6D3-FEDE-4362-B931-5044AB44A835}" destId="{DD7D58D7-C2BD-4C23-9CFB-D541CA268D71}" srcOrd="0" destOrd="1" presId="urn:microsoft.com/office/officeart/2005/8/layout/vList6"/>
    <dgm:cxn modelId="{90AF66DD-0C64-4288-B9EF-DB4727D0B9B5}" srcId="{F0F33D6A-FBF2-4AF3-8289-C932A04CC6BA}" destId="{657C5B8E-DC89-4511-9819-C2181614C139}" srcOrd="0" destOrd="0" parTransId="{B105F3BE-38B0-43C2-A288-DDBF0A74D616}" sibTransId="{5A7E4BD1-A847-496D-A8EA-07B53D05FA02}"/>
    <dgm:cxn modelId="{5C6158B9-9119-4C8F-8005-FE3AB41D2AC7}" type="presOf" srcId="{CF488313-A8F3-4758-A6B1-44022CFE1783}" destId="{DD7D58D7-C2BD-4C23-9CFB-D541CA268D71}" srcOrd="0" destOrd="2" presId="urn:microsoft.com/office/officeart/2005/8/layout/vList6"/>
    <dgm:cxn modelId="{FCFC8EAE-2428-490A-94A9-ABC0B502ADC2}" type="presOf" srcId="{F0F33D6A-FBF2-4AF3-8289-C932A04CC6BA}" destId="{67A0B668-89C4-4A27-8DA7-7A80B31B90D1}" srcOrd="0" destOrd="0" presId="urn:microsoft.com/office/officeart/2005/8/layout/vList6"/>
    <dgm:cxn modelId="{00EC6AF1-695E-4F35-AF03-8435128408D9}" srcId="{F0F33D6A-FBF2-4AF3-8289-C932A04CC6BA}" destId="{CF488313-A8F3-4758-A6B1-44022CFE1783}" srcOrd="2" destOrd="0" parTransId="{ACB893DF-052B-4FFF-9800-554267EE445D}" sibTransId="{4B4290E6-947E-4E26-A633-F74D73FD4A51}"/>
    <dgm:cxn modelId="{F59A0F5A-30DF-466E-88FA-0FF08A0FAE8C}" srcId="{F0F33D6A-FBF2-4AF3-8289-C932A04CC6BA}" destId="{E9ACB6D3-FEDE-4362-B931-5044AB44A835}" srcOrd="1" destOrd="0" parTransId="{10F4083A-54BA-4160-8FDB-867703B4FB7A}" sibTransId="{27071443-B504-40EB-A451-DF77BFCD8957}"/>
    <dgm:cxn modelId="{1A28DA1E-49F4-43FE-B6F0-929716743C67}" srcId="{02059FA5-31F2-44DA-A435-17C23B5E1EB0}" destId="{F0F33D6A-FBF2-4AF3-8289-C932A04CC6BA}" srcOrd="0" destOrd="0" parTransId="{5ECE13A1-7420-4AB0-B26A-E31A1EDF2E0C}" sibTransId="{B7730964-FE0A-4906-AC00-1A854A32900F}"/>
    <dgm:cxn modelId="{B91931C3-0E49-439D-9067-261A7935AC9D}" type="presParOf" srcId="{6DD613F0-48E3-4672-9631-DA2EBCC50B7F}" destId="{900205D8-EFA3-43A7-A1A4-0CAEE86E34F5}" srcOrd="0" destOrd="0" presId="urn:microsoft.com/office/officeart/2005/8/layout/vList6"/>
    <dgm:cxn modelId="{73104CB7-1194-4C86-A758-C1FC00F9A7BD}" type="presParOf" srcId="{900205D8-EFA3-43A7-A1A4-0CAEE86E34F5}" destId="{67A0B668-89C4-4A27-8DA7-7A80B31B90D1}" srcOrd="0" destOrd="0" presId="urn:microsoft.com/office/officeart/2005/8/layout/vList6"/>
    <dgm:cxn modelId="{BC759B6D-2FFB-4A5C-A3CE-82BAFEAC4542}" type="presParOf" srcId="{900205D8-EFA3-43A7-A1A4-0CAEE86E34F5}" destId="{DD7D58D7-C2BD-4C23-9CFB-D541CA268D7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059FA5-31F2-44DA-A435-17C23B5E1EB0}"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lt-LT"/>
        </a:p>
      </dgm:t>
    </dgm:pt>
    <dgm:pt modelId="{F0F33D6A-FBF2-4AF3-8289-C932A04CC6BA}">
      <dgm:prSet phldrT="[Text]" custT="1"/>
      <dgm:spPr/>
      <dgm:t>
        <a:bodyPr/>
        <a:lstStyle/>
        <a:p>
          <a:r>
            <a:rPr kumimoji="0" lang="lt-LT" sz="3200" dirty="0" smtClean="0">
              <a:solidFill>
                <a:schemeClr val="dk1"/>
              </a:solidFill>
              <a:latin typeface="+mn-lt"/>
              <a:ea typeface="+mn-ea"/>
              <a:cs typeface="+mn-cs"/>
            </a:rPr>
            <a:t>Mokinių įsiverti-nimas</a:t>
          </a:r>
          <a:endParaRPr lang="lt-LT" sz="3200" dirty="0">
            <a:solidFill>
              <a:schemeClr val="tx1"/>
            </a:solidFill>
          </a:endParaRPr>
        </a:p>
      </dgm:t>
    </dgm:pt>
    <dgm:pt modelId="{5ECE13A1-7420-4AB0-B26A-E31A1EDF2E0C}" type="parTrans" cxnId="{1A28DA1E-49F4-43FE-B6F0-929716743C67}">
      <dgm:prSet/>
      <dgm:spPr/>
      <dgm:t>
        <a:bodyPr/>
        <a:lstStyle/>
        <a:p>
          <a:endParaRPr lang="lt-LT"/>
        </a:p>
      </dgm:t>
    </dgm:pt>
    <dgm:pt modelId="{B7730964-FE0A-4906-AC00-1A854A32900F}" type="sibTrans" cxnId="{1A28DA1E-49F4-43FE-B6F0-929716743C67}">
      <dgm:prSet/>
      <dgm:spPr/>
      <dgm:t>
        <a:bodyPr/>
        <a:lstStyle/>
        <a:p>
          <a:endParaRPr lang="lt-LT"/>
        </a:p>
      </dgm:t>
    </dgm:pt>
    <dgm:pt modelId="{657C5B8E-DC89-4511-9819-C2181614C139}">
      <dgm:prSet phldrT="[Text]" custT="1"/>
      <dgm:spPr/>
      <dgm:t>
        <a:bodyPr/>
        <a:lstStyle/>
        <a:p>
          <a:endParaRPr lang="lt-LT" sz="2000" dirty="0"/>
        </a:p>
      </dgm:t>
    </dgm:pt>
    <dgm:pt modelId="{B105F3BE-38B0-43C2-A288-DDBF0A74D616}" type="parTrans" cxnId="{90AF66DD-0C64-4288-B9EF-DB4727D0B9B5}">
      <dgm:prSet/>
      <dgm:spPr/>
      <dgm:t>
        <a:bodyPr/>
        <a:lstStyle/>
        <a:p>
          <a:endParaRPr lang="lt-LT"/>
        </a:p>
      </dgm:t>
    </dgm:pt>
    <dgm:pt modelId="{5A7E4BD1-A847-496D-A8EA-07B53D05FA02}" type="sibTrans" cxnId="{90AF66DD-0C64-4288-B9EF-DB4727D0B9B5}">
      <dgm:prSet/>
      <dgm:spPr/>
      <dgm:t>
        <a:bodyPr/>
        <a:lstStyle/>
        <a:p>
          <a:endParaRPr lang="lt-LT"/>
        </a:p>
      </dgm:t>
    </dgm:pt>
    <dgm:pt modelId="{75F35CB4-1A50-40E8-8485-257C93FFD9A8}">
      <dgm:prSet custT="1"/>
      <dgm:spPr/>
      <dgm:t>
        <a:bodyPr/>
        <a:lstStyle/>
        <a:p>
          <a:r>
            <a:rPr lang="lt-LT" altLang="lt-LT" sz="2400" dirty="0" smtClean="0"/>
            <a:t>Dažniau organizuoti refleksiją visų dalykų pamokose, mokyti mokinius savistabos.</a:t>
          </a:r>
        </a:p>
      </dgm:t>
    </dgm:pt>
    <dgm:pt modelId="{74F9CB5B-4D21-4DCC-8B64-04743BBC6A72}" type="parTrans" cxnId="{AAAE7A9F-AF86-4543-8F79-B23E1F2BCC6E}">
      <dgm:prSet/>
      <dgm:spPr/>
      <dgm:t>
        <a:bodyPr/>
        <a:lstStyle/>
        <a:p>
          <a:endParaRPr lang="lt-LT"/>
        </a:p>
      </dgm:t>
    </dgm:pt>
    <dgm:pt modelId="{7989025B-66CE-4E46-BD9E-873B3ACE034E}" type="sibTrans" cxnId="{AAAE7A9F-AF86-4543-8F79-B23E1F2BCC6E}">
      <dgm:prSet/>
      <dgm:spPr/>
      <dgm:t>
        <a:bodyPr/>
        <a:lstStyle/>
        <a:p>
          <a:endParaRPr lang="lt-LT"/>
        </a:p>
      </dgm:t>
    </dgm:pt>
    <dgm:pt modelId="{452CCB45-4C41-4458-A194-8972D7018103}">
      <dgm:prSet custT="1"/>
      <dgm:spPr/>
      <dgm:t>
        <a:bodyPr/>
        <a:lstStyle/>
        <a:p>
          <a:r>
            <a:rPr lang="lt-LT" altLang="lt-LT" sz="2400" dirty="0" smtClean="0"/>
            <a:t>Skatinti mokinius naudotis kompetencijų aplankais. Kartu su mokiniais  juos analizuoti,  atidžiau stebėti bei fiksuoti kiekvieno mokinio daromą pažangą.</a:t>
          </a:r>
        </a:p>
      </dgm:t>
    </dgm:pt>
    <dgm:pt modelId="{95FA6A12-152C-47CB-B50E-6160DD76EA2E}" type="parTrans" cxnId="{6E0219A8-73A3-45D9-AD22-BADBA0688CBC}">
      <dgm:prSet/>
      <dgm:spPr/>
      <dgm:t>
        <a:bodyPr/>
        <a:lstStyle/>
        <a:p>
          <a:endParaRPr lang="lt-LT"/>
        </a:p>
      </dgm:t>
    </dgm:pt>
    <dgm:pt modelId="{E0F04DF1-5DE4-4959-A707-183918DA5B60}" type="sibTrans" cxnId="{6E0219A8-73A3-45D9-AD22-BADBA0688CBC}">
      <dgm:prSet/>
      <dgm:spPr/>
      <dgm:t>
        <a:bodyPr/>
        <a:lstStyle/>
        <a:p>
          <a:endParaRPr lang="lt-LT"/>
        </a:p>
      </dgm:t>
    </dgm:pt>
    <dgm:pt modelId="{58B1AC8B-88AD-4F17-A0B4-BD20EA3C84DE}">
      <dgm:prSet custT="1"/>
      <dgm:spPr/>
      <dgm:t>
        <a:bodyPr/>
        <a:lstStyle/>
        <a:p>
          <a:r>
            <a:rPr lang="lt-LT" altLang="lt-LT" sz="2400" dirty="0" smtClean="0"/>
            <a:t>Po kiekvieno atsiskaitymo aptarti mokinių rezultatus.</a:t>
          </a:r>
        </a:p>
      </dgm:t>
    </dgm:pt>
    <dgm:pt modelId="{430239BA-CE4F-47EC-9B82-6A867C16D431}" type="parTrans" cxnId="{D836F9DA-29B8-4065-BF42-2E3FD9E7BDA5}">
      <dgm:prSet/>
      <dgm:spPr/>
      <dgm:t>
        <a:bodyPr/>
        <a:lstStyle/>
        <a:p>
          <a:endParaRPr lang="lt-LT"/>
        </a:p>
      </dgm:t>
    </dgm:pt>
    <dgm:pt modelId="{C1F9D24C-D444-4706-94A6-27778832B351}" type="sibTrans" cxnId="{D836F9DA-29B8-4065-BF42-2E3FD9E7BDA5}">
      <dgm:prSet/>
      <dgm:spPr/>
      <dgm:t>
        <a:bodyPr/>
        <a:lstStyle/>
        <a:p>
          <a:endParaRPr lang="lt-LT"/>
        </a:p>
      </dgm:t>
    </dgm:pt>
    <dgm:pt modelId="{C09B8888-6361-4B28-915F-988B63725CBE}">
      <dgm:prSet custT="1"/>
      <dgm:spPr/>
      <dgm:t>
        <a:bodyPr/>
        <a:lstStyle/>
        <a:p>
          <a:r>
            <a:rPr lang="lt-LT" altLang="lt-LT" sz="2400" dirty="0" smtClean="0"/>
            <a:t>Labiau akcentuoti mokinių patiriamą sėkmę</a:t>
          </a:r>
          <a:r>
            <a:rPr lang="lt-LT" altLang="lt-LT" sz="3600" dirty="0" smtClean="0"/>
            <a:t>. </a:t>
          </a:r>
          <a:r>
            <a:rPr lang="lt-LT" altLang="lt-LT" sz="2400" dirty="0" smtClean="0"/>
            <a:t>TAMO dienyne fiksuoti ne tik pastabas, bet ir pagyrimus.</a:t>
          </a:r>
        </a:p>
      </dgm:t>
    </dgm:pt>
    <dgm:pt modelId="{C2D16A93-B2BA-45E4-AE72-3BC418BC0C7C}" type="parTrans" cxnId="{388DEB37-78C8-40F9-8BCB-6A0D857B8953}">
      <dgm:prSet/>
      <dgm:spPr/>
      <dgm:t>
        <a:bodyPr/>
        <a:lstStyle/>
        <a:p>
          <a:endParaRPr lang="lt-LT"/>
        </a:p>
      </dgm:t>
    </dgm:pt>
    <dgm:pt modelId="{C7DB451F-4D39-4CAC-B5C7-F7E79B592BF0}" type="sibTrans" cxnId="{388DEB37-78C8-40F9-8BCB-6A0D857B8953}">
      <dgm:prSet/>
      <dgm:spPr/>
      <dgm:t>
        <a:bodyPr/>
        <a:lstStyle/>
        <a:p>
          <a:endParaRPr lang="lt-LT"/>
        </a:p>
      </dgm:t>
    </dgm:pt>
    <dgm:pt modelId="{6DD613F0-48E3-4672-9631-DA2EBCC50B7F}" type="pres">
      <dgm:prSet presAssocID="{02059FA5-31F2-44DA-A435-17C23B5E1EB0}" presName="Name0" presStyleCnt="0">
        <dgm:presLayoutVars>
          <dgm:dir/>
          <dgm:animLvl val="lvl"/>
          <dgm:resizeHandles/>
        </dgm:presLayoutVars>
      </dgm:prSet>
      <dgm:spPr/>
      <dgm:t>
        <a:bodyPr/>
        <a:lstStyle/>
        <a:p>
          <a:endParaRPr lang="lt-LT"/>
        </a:p>
      </dgm:t>
    </dgm:pt>
    <dgm:pt modelId="{900205D8-EFA3-43A7-A1A4-0CAEE86E34F5}" type="pres">
      <dgm:prSet presAssocID="{F0F33D6A-FBF2-4AF3-8289-C932A04CC6BA}" presName="linNode" presStyleCnt="0"/>
      <dgm:spPr/>
    </dgm:pt>
    <dgm:pt modelId="{67A0B668-89C4-4A27-8DA7-7A80B31B90D1}" type="pres">
      <dgm:prSet presAssocID="{F0F33D6A-FBF2-4AF3-8289-C932A04CC6BA}" presName="parentShp" presStyleLbl="node1" presStyleIdx="0" presStyleCnt="1" custScaleX="55668" custLinFactNeighborX="-2825" custLinFactNeighborY="1592">
        <dgm:presLayoutVars>
          <dgm:bulletEnabled val="1"/>
        </dgm:presLayoutVars>
      </dgm:prSet>
      <dgm:spPr/>
      <dgm:t>
        <a:bodyPr/>
        <a:lstStyle/>
        <a:p>
          <a:endParaRPr lang="lt-LT"/>
        </a:p>
      </dgm:t>
    </dgm:pt>
    <dgm:pt modelId="{DD7D58D7-C2BD-4C23-9CFB-D541CA268D71}" type="pres">
      <dgm:prSet presAssocID="{F0F33D6A-FBF2-4AF3-8289-C932A04CC6BA}" presName="childShp" presStyleLbl="bgAccFollowNode1" presStyleIdx="0" presStyleCnt="1" custScaleX="129451" custLinFactNeighborX="78" custLinFactNeighborY="0">
        <dgm:presLayoutVars>
          <dgm:bulletEnabled val="1"/>
        </dgm:presLayoutVars>
      </dgm:prSet>
      <dgm:spPr/>
      <dgm:t>
        <a:bodyPr/>
        <a:lstStyle/>
        <a:p>
          <a:endParaRPr lang="lt-LT"/>
        </a:p>
      </dgm:t>
    </dgm:pt>
  </dgm:ptLst>
  <dgm:cxnLst>
    <dgm:cxn modelId="{60BBD96F-E392-48BF-94A7-77CAB7B7A1C7}" type="presOf" srcId="{657C5B8E-DC89-4511-9819-C2181614C139}" destId="{DD7D58D7-C2BD-4C23-9CFB-D541CA268D71}" srcOrd="0" destOrd="0" presId="urn:microsoft.com/office/officeart/2005/8/layout/vList6"/>
    <dgm:cxn modelId="{90F70DC7-614F-41E9-BECE-C1B2D3A16091}" type="presOf" srcId="{C09B8888-6361-4B28-915F-988B63725CBE}" destId="{DD7D58D7-C2BD-4C23-9CFB-D541CA268D71}" srcOrd="0" destOrd="4" presId="urn:microsoft.com/office/officeart/2005/8/layout/vList6"/>
    <dgm:cxn modelId="{D98017DD-DA72-4659-93AE-BD8C6884A329}" type="presOf" srcId="{452CCB45-4C41-4458-A194-8972D7018103}" destId="{DD7D58D7-C2BD-4C23-9CFB-D541CA268D71}" srcOrd="0" destOrd="2" presId="urn:microsoft.com/office/officeart/2005/8/layout/vList6"/>
    <dgm:cxn modelId="{90AF66DD-0C64-4288-B9EF-DB4727D0B9B5}" srcId="{F0F33D6A-FBF2-4AF3-8289-C932A04CC6BA}" destId="{657C5B8E-DC89-4511-9819-C2181614C139}" srcOrd="0" destOrd="0" parTransId="{B105F3BE-38B0-43C2-A288-DDBF0A74D616}" sibTransId="{5A7E4BD1-A847-496D-A8EA-07B53D05FA02}"/>
    <dgm:cxn modelId="{AAAE7A9F-AF86-4543-8F79-B23E1F2BCC6E}" srcId="{F0F33D6A-FBF2-4AF3-8289-C932A04CC6BA}" destId="{75F35CB4-1A50-40E8-8485-257C93FFD9A8}" srcOrd="1" destOrd="0" parTransId="{74F9CB5B-4D21-4DCC-8B64-04743BBC6A72}" sibTransId="{7989025B-66CE-4E46-BD9E-873B3ACE034E}"/>
    <dgm:cxn modelId="{6E0219A8-73A3-45D9-AD22-BADBA0688CBC}" srcId="{F0F33D6A-FBF2-4AF3-8289-C932A04CC6BA}" destId="{452CCB45-4C41-4458-A194-8972D7018103}" srcOrd="2" destOrd="0" parTransId="{95FA6A12-152C-47CB-B50E-6160DD76EA2E}" sibTransId="{E0F04DF1-5DE4-4959-A707-183918DA5B60}"/>
    <dgm:cxn modelId="{8E56057F-4CA9-4062-8981-9E411AA141E7}" type="presOf" srcId="{02059FA5-31F2-44DA-A435-17C23B5E1EB0}" destId="{6DD613F0-48E3-4672-9631-DA2EBCC50B7F}" srcOrd="0" destOrd="0" presId="urn:microsoft.com/office/officeart/2005/8/layout/vList6"/>
    <dgm:cxn modelId="{2B8D234E-69FA-4980-ADD1-4E3373744E78}" type="presOf" srcId="{F0F33D6A-FBF2-4AF3-8289-C932A04CC6BA}" destId="{67A0B668-89C4-4A27-8DA7-7A80B31B90D1}" srcOrd="0" destOrd="0" presId="urn:microsoft.com/office/officeart/2005/8/layout/vList6"/>
    <dgm:cxn modelId="{51B8A8C6-EB50-4502-A728-EA91D7956E9C}" type="presOf" srcId="{75F35CB4-1A50-40E8-8485-257C93FFD9A8}" destId="{DD7D58D7-C2BD-4C23-9CFB-D541CA268D71}" srcOrd="0" destOrd="1" presId="urn:microsoft.com/office/officeart/2005/8/layout/vList6"/>
    <dgm:cxn modelId="{D836F9DA-29B8-4065-BF42-2E3FD9E7BDA5}" srcId="{F0F33D6A-FBF2-4AF3-8289-C932A04CC6BA}" destId="{58B1AC8B-88AD-4F17-A0B4-BD20EA3C84DE}" srcOrd="3" destOrd="0" parTransId="{430239BA-CE4F-47EC-9B82-6A867C16D431}" sibTransId="{C1F9D24C-D444-4706-94A6-27778832B351}"/>
    <dgm:cxn modelId="{E6BCEDA5-E6D0-4C6A-9105-BD0891D89C14}" type="presOf" srcId="{58B1AC8B-88AD-4F17-A0B4-BD20EA3C84DE}" destId="{DD7D58D7-C2BD-4C23-9CFB-D541CA268D71}" srcOrd="0" destOrd="3" presId="urn:microsoft.com/office/officeart/2005/8/layout/vList6"/>
    <dgm:cxn modelId="{1A28DA1E-49F4-43FE-B6F0-929716743C67}" srcId="{02059FA5-31F2-44DA-A435-17C23B5E1EB0}" destId="{F0F33D6A-FBF2-4AF3-8289-C932A04CC6BA}" srcOrd="0" destOrd="0" parTransId="{5ECE13A1-7420-4AB0-B26A-E31A1EDF2E0C}" sibTransId="{B7730964-FE0A-4906-AC00-1A854A32900F}"/>
    <dgm:cxn modelId="{388DEB37-78C8-40F9-8BCB-6A0D857B8953}" srcId="{F0F33D6A-FBF2-4AF3-8289-C932A04CC6BA}" destId="{C09B8888-6361-4B28-915F-988B63725CBE}" srcOrd="4" destOrd="0" parTransId="{C2D16A93-B2BA-45E4-AE72-3BC418BC0C7C}" sibTransId="{C7DB451F-4D39-4CAC-B5C7-F7E79B592BF0}"/>
    <dgm:cxn modelId="{7FE97F71-F4ED-4439-ACBE-228FE2508015}" type="presParOf" srcId="{6DD613F0-48E3-4672-9631-DA2EBCC50B7F}" destId="{900205D8-EFA3-43A7-A1A4-0CAEE86E34F5}" srcOrd="0" destOrd="0" presId="urn:microsoft.com/office/officeart/2005/8/layout/vList6"/>
    <dgm:cxn modelId="{0E6A5C7F-10B2-474C-ABA2-0C7EB8547F66}" type="presParOf" srcId="{900205D8-EFA3-43A7-A1A4-0CAEE86E34F5}" destId="{67A0B668-89C4-4A27-8DA7-7A80B31B90D1}" srcOrd="0" destOrd="0" presId="urn:microsoft.com/office/officeart/2005/8/layout/vList6"/>
    <dgm:cxn modelId="{971A2C2D-6500-499C-A74C-B553CF4A6404}" type="presParOf" srcId="{900205D8-EFA3-43A7-A1A4-0CAEE86E34F5}" destId="{DD7D58D7-C2BD-4C23-9CFB-D541CA268D7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059FA5-31F2-44DA-A435-17C23B5E1EB0}"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lt-LT"/>
        </a:p>
      </dgm:t>
    </dgm:pt>
    <dgm:pt modelId="{F0F33D6A-FBF2-4AF3-8289-C932A04CC6BA}">
      <dgm:prSet phldrT="[Text]" custT="1"/>
      <dgm:spPr/>
      <dgm:t>
        <a:bodyPr/>
        <a:lstStyle/>
        <a:p>
          <a:r>
            <a:rPr lang="lt-LT" sz="3200" dirty="0" smtClean="0">
              <a:solidFill>
                <a:schemeClr val="tx1"/>
              </a:solidFill>
            </a:rPr>
            <a:t>Mokinio pasie-kimai ir pažanga</a:t>
          </a:r>
          <a:endParaRPr lang="lt-LT" sz="3200" dirty="0">
            <a:solidFill>
              <a:schemeClr val="tx1"/>
            </a:solidFill>
          </a:endParaRPr>
        </a:p>
      </dgm:t>
    </dgm:pt>
    <dgm:pt modelId="{5ECE13A1-7420-4AB0-B26A-E31A1EDF2E0C}" type="parTrans" cxnId="{1A28DA1E-49F4-43FE-B6F0-929716743C67}">
      <dgm:prSet/>
      <dgm:spPr/>
      <dgm:t>
        <a:bodyPr/>
        <a:lstStyle/>
        <a:p>
          <a:endParaRPr lang="lt-LT"/>
        </a:p>
      </dgm:t>
    </dgm:pt>
    <dgm:pt modelId="{B7730964-FE0A-4906-AC00-1A854A32900F}" type="sibTrans" cxnId="{1A28DA1E-49F4-43FE-B6F0-929716743C67}">
      <dgm:prSet/>
      <dgm:spPr/>
      <dgm:t>
        <a:bodyPr/>
        <a:lstStyle/>
        <a:p>
          <a:endParaRPr lang="lt-LT"/>
        </a:p>
      </dgm:t>
    </dgm:pt>
    <dgm:pt modelId="{657C5B8E-DC89-4511-9819-C2181614C139}">
      <dgm:prSet phldrT="[Text]" custT="1"/>
      <dgm:spPr/>
      <dgm:t>
        <a:bodyPr/>
        <a:lstStyle/>
        <a:p>
          <a:pPr algn="l"/>
          <a:endParaRPr lang="lt-LT" sz="2400" dirty="0">
            <a:solidFill>
              <a:schemeClr val="tx1"/>
            </a:solidFill>
          </a:endParaRPr>
        </a:p>
      </dgm:t>
    </dgm:pt>
    <dgm:pt modelId="{B105F3BE-38B0-43C2-A288-DDBF0A74D616}" type="parTrans" cxnId="{90AF66DD-0C64-4288-B9EF-DB4727D0B9B5}">
      <dgm:prSet/>
      <dgm:spPr/>
      <dgm:t>
        <a:bodyPr/>
        <a:lstStyle/>
        <a:p>
          <a:endParaRPr lang="lt-LT"/>
        </a:p>
      </dgm:t>
    </dgm:pt>
    <dgm:pt modelId="{5A7E4BD1-A847-496D-A8EA-07B53D05FA02}" type="sibTrans" cxnId="{90AF66DD-0C64-4288-B9EF-DB4727D0B9B5}">
      <dgm:prSet/>
      <dgm:spPr/>
      <dgm:t>
        <a:bodyPr/>
        <a:lstStyle/>
        <a:p>
          <a:endParaRPr lang="lt-LT"/>
        </a:p>
      </dgm:t>
    </dgm:pt>
    <dgm:pt modelId="{C5A04700-B423-424F-8FDE-0465EA5BECF6}">
      <dgm:prSet phldrT="[Text]" custT="1"/>
      <dgm:spPr/>
      <dgm:t>
        <a:bodyPr/>
        <a:lstStyle/>
        <a:p>
          <a:pPr algn="l"/>
          <a:endParaRPr lang="lt-LT" sz="2000" dirty="0">
            <a:solidFill>
              <a:schemeClr val="tx1"/>
            </a:solidFill>
          </a:endParaRPr>
        </a:p>
      </dgm:t>
    </dgm:pt>
    <dgm:pt modelId="{5D73E0C3-127C-44E2-8449-EBFAEDE8B175}" type="parTrans" cxnId="{04CE6890-98E7-4C07-B90B-E0B9A73A2854}">
      <dgm:prSet/>
      <dgm:spPr/>
      <dgm:t>
        <a:bodyPr/>
        <a:lstStyle/>
        <a:p>
          <a:endParaRPr lang="lt-LT"/>
        </a:p>
      </dgm:t>
    </dgm:pt>
    <dgm:pt modelId="{BBCBB70D-F87A-4E27-8145-C5FD7191BEAF}" type="sibTrans" cxnId="{04CE6890-98E7-4C07-B90B-E0B9A73A2854}">
      <dgm:prSet/>
      <dgm:spPr/>
      <dgm:t>
        <a:bodyPr/>
        <a:lstStyle/>
        <a:p>
          <a:endParaRPr lang="lt-LT"/>
        </a:p>
      </dgm:t>
    </dgm:pt>
    <dgm:pt modelId="{55F498E3-0B44-4E1B-9F7B-E92128EC7908}">
      <dgm:prSet custT="1"/>
      <dgm:spPr/>
      <dgm:t>
        <a:bodyPr/>
        <a:lstStyle/>
        <a:p>
          <a:r>
            <a:rPr lang="lt-LT" sz="2800" dirty="0" smtClean="0"/>
            <a:t>Optimizuoti mokymosi medžiagos pamokose ir  namų darbų krūvius. </a:t>
          </a:r>
        </a:p>
      </dgm:t>
    </dgm:pt>
    <dgm:pt modelId="{821ED94E-681F-4E75-AD72-94781F3836A4}" type="parTrans" cxnId="{F3A7ED65-C240-40E2-BBFC-52FF49772D58}">
      <dgm:prSet/>
      <dgm:spPr/>
      <dgm:t>
        <a:bodyPr/>
        <a:lstStyle/>
        <a:p>
          <a:endParaRPr lang="lt-LT"/>
        </a:p>
      </dgm:t>
    </dgm:pt>
    <dgm:pt modelId="{C0D549ED-55B5-43F5-B5CC-6866C6C1071C}" type="sibTrans" cxnId="{F3A7ED65-C240-40E2-BBFC-52FF49772D58}">
      <dgm:prSet/>
      <dgm:spPr/>
      <dgm:t>
        <a:bodyPr/>
        <a:lstStyle/>
        <a:p>
          <a:endParaRPr lang="lt-LT"/>
        </a:p>
      </dgm:t>
    </dgm:pt>
    <dgm:pt modelId="{D0101311-F605-4129-BF37-BA358893BCFE}">
      <dgm:prSet custT="1"/>
      <dgm:spPr/>
      <dgm:t>
        <a:bodyPr/>
        <a:lstStyle/>
        <a:p>
          <a:r>
            <a:rPr lang="lt-LT" sz="2800" dirty="0" smtClean="0"/>
            <a:t>Daugiau dėmesio skirti mokinių profesiniam orientavimui, teoriją daugiau sieti su praktika, realiu, kasdieniu gyvenimu.</a:t>
          </a:r>
          <a:endParaRPr lang="lt-LT" sz="2800" dirty="0"/>
        </a:p>
      </dgm:t>
    </dgm:pt>
    <dgm:pt modelId="{D4E45E3C-0BFA-4E63-BA25-E7A285E21651}" type="parTrans" cxnId="{78612C8E-2ACA-4E1C-B87F-EB2CBBEAD8DA}">
      <dgm:prSet/>
      <dgm:spPr/>
      <dgm:t>
        <a:bodyPr/>
        <a:lstStyle/>
        <a:p>
          <a:endParaRPr lang="lt-LT"/>
        </a:p>
      </dgm:t>
    </dgm:pt>
    <dgm:pt modelId="{C162531B-2C2A-4755-B07C-93289D0F2CE7}" type="sibTrans" cxnId="{78612C8E-2ACA-4E1C-B87F-EB2CBBEAD8DA}">
      <dgm:prSet/>
      <dgm:spPr/>
      <dgm:t>
        <a:bodyPr/>
        <a:lstStyle/>
        <a:p>
          <a:endParaRPr lang="lt-LT"/>
        </a:p>
      </dgm:t>
    </dgm:pt>
    <dgm:pt modelId="{6A6864F7-EF6D-44A2-85AC-9E14CE094E8A}">
      <dgm:prSet custT="1"/>
      <dgm:spPr/>
      <dgm:t>
        <a:bodyPr/>
        <a:lstStyle/>
        <a:p>
          <a:r>
            <a:rPr lang="lt-LT" sz="2800" dirty="0" smtClean="0"/>
            <a:t>Kiek įmanoma vienodinti mokinių vertinimo sistemą.</a:t>
          </a:r>
          <a:endParaRPr lang="lt-LT" sz="2800" dirty="0"/>
        </a:p>
      </dgm:t>
    </dgm:pt>
    <dgm:pt modelId="{FA6B0AAC-2FBE-44A1-8B25-A6A7650775D4}" type="parTrans" cxnId="{D45EF0F6-2FB4-4139-826C-946EE0C1918A}">
      <dgm:prSet/>
      <dgm:spPr/>
      <dgm:t>
        <a:bodyPr/>
        <a:lstStyle/>
        <a:p>
          <a:endParaRPr lang="lt-LT"/>
        </a:p>
      </dgm:t>
    </dgm:pt>
    <dgm:pt modelId="{3708251A-D8D3-4AD4-8F3A-90B0850178B9}" type="sibTrans" cxnId="{D45EF0F6-2FB4-4139-826C-946EE0C1918A}">
      <dgm:prSet/>
      <dgm:spPr/>
      <dgm:t>
        <a:bodyPr/>
        <a:lstStyle/>
        <a:p>
          <a:endParaRPr lang="lt-LT"/>
        </a:p>
      </dgm:t>
    </dgm:pt>
    <dgm:pt modelId="{6DD613F0-48E3-4672-9631-DA2EBCC50B7F}" type="pres">
      <dgm:prSet presAssocID="{02059FA5-31F2-44DA-A435-17C23B5E1EB0}" presName="Name0" presStyleCnt="0">
        <dgm:presLayoutVars>
          <dgm:dir/>
          <dgm:animLvl val="lvl"/>
          <dgm:resizeHandles/>
        </dgm:presLayoutVars>
      </dgm:prSet>
      <dgm:spPr/>
      <dgm:t>
        <a:bodyPr/>
        <a:lstStyle/>
        <a:p>
          <a:endParaRPr lang="lt-LT"/>
        </a:p>
      </dgm:t>
    </dgm:pt>
    <dgm:pt modelId="{900205D8-EFA3-43A7-A1A4-0CAEE86E34F5}" type="pres">
      <dgm:prSet presAssocID="{F0F33D6A-FBF2-4AF3-8289-C932A04CC6BA}" presName="linNode" presStyleCnt="0"/>
      <dgm:spPr/>
    </dgm:pt>
    <dgm:pt modelId="{67A0B668-89C4-4A27-8DA7-7A80B31B90D1}" type="pres">
      <dgm:prSet presAssocID="{F0F33D6A-FBF2-4AF3-8289-C932A04CC6BA}" presName="parentShp" presStyleLbl="node1" presStyleIdx="0" presStyleCnt="1" custScaleX="52107" custLinFactNeighborX="-11372" custLinFactNeighborY="-49">
        <dgm:presLayoutVars>
          <dgm:bulletEnabled val="1"/>
        </dgm:presLayoutVars>
      </dgm:prSet>
      <dgm:spPr/>
      <dgm:t>
        <a:bodyPr/>
        <a:lstStyle/>
        <a:p>
          <a:endParaRPr lang="lt-LT"/>
        </a:p>
      </dgm:t>
    </dgm:pt>
    <dgm:pt modelId="{DD7D58D7-C2BD-4C23-9CFB-D541CA268D71}" type="pres">
      <dgm:prSet presAssocID="{F0F33D6A-FBF2-4AF3-8289-C932A04CC6BA}" presName="childShp" presStyleLbl="bgAccFollowNode1" presStyleIdx="0" presStyleCnt="1" custScaleX="137751" custLinFactNeighborX="-2083">
        <dgm:presLayoutVars>
          <dgm:bulletEnabled val="1"/>
        </dgm:presLayoutVars>
      </dgm:prSet>
      <dgm:spPr/>
      <dgm:t>
        <a:bodyPr/>
        <a:lstStyle/>
        <a:p>
          <a:endParaRPr lang="lt-LT"/>
        </a:p>
      </dgm:t>
    </dgm:pt>
  </dgm:ptLst>
  <dgm:cxnLst>
    <dgm:cxn modelId="{E6E87B61-87FE-426F-A4CE-D2351E044A9D}" type="presOf" srcId="{02059FA5-31F2-44DA-A435-17C23B5E1EB0}" destId="{6DD613F0-48E3-4672-9631-DA2EBCC50B7F}" srcOrd="0" destOrd="0" presId="urn:microsoft.com/office/officeart/2005/8/layout/vList6"/>
    <dgm:cxn modelId="{04CE6890-98E7-4C07-B90B-E0B9A73A2854}" srcId="{F0F33D6A-FBF2-4AF3-8289-C932A04CC6BA}" destId="{C5A04700-B423-424F-8FDE-0465EA5BECF6}" srcOrd="4" destOrd="0" parTransId="{5D73E0C3-127C-44E2-8449-EBFAEDE8B175}" sibTransId="{BBCBB70D-F87A-4E27-8145-C5FD7191BEAF}"/>
    <dgm:cxn modelId="{90AF66DD-0C64-4288-B9EF-DB4727D0B9B5}" srcId="{F0F33D6A-FBF2-4AF3-8289-C932A04CC6BA}" destId="{657C5B8E-DC89-4511-9819-C2181614C139}" srcOrd="0" destOrd="0" parTransId="{B105F3BE-38B0-43C2-A288-DDBF0A74D616}" sibTransId="{5A7E4BD1-A847-496D-A8EA-07B53D05FA02}"/>
    <dgm:cxn modelId="{A2485404-3426-4F2E-8D3E-9399516CD060}" type="presOf" srcId="{6A6864F7-EF6D-44A2-85AC-9E14CE094E8A}" destId="{DD7D58D7-C2BD-4C23-9CFB-D541CA268D71}" srcOrd="0" destOrd="3" presId="urn:microsoft.com/office/officeart/2005/8/layout/vList6"/>
    <dgm:cxn modelId="{6201DEBA-D378-47A6-8C53-71CB0D28C2A3}" type="presOf" srcId="{D0101311-F605-4129-BF37-BA358893BCFE}" destId="{DD7D58D7-C2BD-4C23-9CFB-D541CA268D71}" srcOrd="0" destOrd="2" presId="urn:microsoft.com/office/officeart/2005/8/layout/vList6"/>
    <dgm:cxn modelId="{DD890909-40A6-4FDF-90EE-1135A0AA1FB8}" type="presOf" srcId="{F0F33D6A-FBF2-4AF3-8289-C932A04CC6BA}" destId="{67A0B668-89C4-4A27-8DA7-7A80B31B90D1}" srcOrd="0" destOrd="0" presId="urn:microsoft.com/office/officeart/2005/8/layout/vList6"/>
    <dgm:cxn modelId="{73496FAF-5D92-4700-8015-78AED0E3BBD7}" type="presOf" srcId="{657C5B8E-DC89-4511-9819-C2181614C139}" destId="{DD7D58D7-C2BD-4C23-9CFB-D541CA268D71}" srcOrd="0" destOrd="0" presId="urn:microsoft.com/office/officeart/2005/8/layout/vList6"/>
    <dgm:cxn modelId="{D45EF0F6-2FB4-4139-826C-946EE0C1918A}" srcId="{F0F33D6A-FBF2-4AF3-8289-C932A04CC6BA}" destId="{6A6864F7-EF6D-44A2-85AC-9E14CE094E8A}" srcOrd="3" destOrd="0" parTransId="{FA6B0AAC-2FBE-44A1-8B25-A6A7650775D4}" sibTransId="{3708251A-D8D3-4AD4-8F3A-90B0850178B9}"/>
    <dgm:cxn modelId="{78612C8E-2ACA-4E1C-B87F-EB2CBBEAD8DA}" srcId="{F0F33D6A-FBF2-4AF3-8289-C932A04CC6BA}" destId="{D0101311-F605-4129-BF37-BA358893BCFE}" srcOrd="2" destOrd="0" parTransId="{D4E45E3C-0BFA-4E63-BA25-E7A285E21651}" sibTransId="{C162531B-2C2A-4755-B07C-93289D0F2CE7}"/>
    <dgm:cxn modelId="{C6148E5D-7D0E-4E1A-A23D-F6A4CFA61799}" type="presOf" srcId="{C5A04700-B423-424F-8FDE-0465EA5BECF6}" destId="{DD7D58D7-C2BD-4C23-9CFB-D541CA268D71}" srcOrd="0" destOrd="4" presId="urn:microsoft.com/office/officeart/2005/8/layout/vList6"/>
    <dgm:cxn modelId="{1A28DA1E-49F4-43FE-B6F0-929716743C67}" srcId="{02059FA5-31F2-44DA-A435-17C23B5E1EB0}" destId="{F0F33D6A-FBF2-4AF3-8289-C932A04CC6BA}" srcOrd="0" destOrd="0" parTransId="{5ECE13A1-7420-4AB0-B26A-E31A1EDF2E0C}" sibTransId="{B7730964-FE0A-4906-AC00-1A854A32900F}"/>
    <dgm:cxn modelId="{EE253953-F14C-4D49-B317-84525EBE20E9}" type="presOf" srcId="{55F498E3-0B44-4E1B-9F7B-E92128EC7908}" destId="{DD7D58D7-C2BD-4C23-9CFB-D541CA268D71}" srcOrd="0" destOrd="1" presId="urn:microsoft.com/office/officeart/2005/8/layout/vList6"/>
    <dgm:cxn modelId="{F3A7ED65-C240-40E2-BBFC-52FF49772D58}" srcId="{F0F33D6A-FBF2-4AF3-8289-C932A04CC6BA}" destId="{55F498E3-0B44-4E1B-9F7B-E92128EC7908}" srcOrd="1" destOrd="0" parTransId="{821ED94E-681F-4E75-AD72-94781F3836A4}" sibTransId="{C0D549ED-55B5-43F5-B5CC-6866C6C1071C}"/>
    <dgm:cxn modelId="{472AEB0F-CB97-4D27-A1D1-AE524BFE6BB4}" type="presParOf" srcId="{6DD613F0-48E3-4672-9631-DA2EBCC50B7F}" destId="{900205D8-EFA3-43A7-A1A4-0CAEE86E34F5}" srcOrd="0" destOrd="0" presId="urn:microsoft.com/office/officeart/2005/8/layout/vList6"/>
    <dgm:cxn modelId="{E5055B14-77A6-4EEB-945D-BEF2B812A70E}" type="presParOf" srcId="{900205D8-EFA3-43A7-A1A4-0CAEE86E34F5}" destId="{67A0B668-89C4-4A27-8DA7-7A80B31B90D1}" srcOrd="0" destOrd="0" presId="urn:microsoft.com/office/officeart/2005/8/layout/vList6"/>
    <dgm:cxn modelId="{88A1C6E2-31CD-4BF0-A20F-8F09250FB211}" type="presParOf" srcId="{900205D8-EFA3-43A7-A1A4-0CAEE86E34F5}" destId="{DD7D58D7-C2BD-4C23-9CFB-D541CA268D7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CCD70F-F17F-4110-9266-41FE90431A58}">
      <dsp:nvSpPr>
        <dsp:cNvPr id="0" name=""/>
        <dsp:cNvSpPr/>
      </dsp:nvSpPr>
      <dsp:spPr>
        <a:xfrm>
          <a:off x="640079" y="0"/>
          <a:ext cx="7254240" cy="3962400"/>
        </a:xfrm>
        <a:prstGeom prst="rightArrow">
          <a:avLst/>
        </a:prstGeom>
        <a:solidFill>
          <a:schemeClr val="accent2">
            <a:tint val="55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8849FD0-5FED-4546-9044-08BC17232EDB}">
      <dsp:nvSpPr>
        <dsp:cNvPr id="0" name=""/>
        <dsp:cNvSpPr/>
      </dsp:nvSpPr>
      <dsp:spPr>
        <a:xfrm>
          <a:off x="65" y="1188719"/>
          <a:ext cx="2630563" cy="1584960"/>
        </a:xfrm>
        <a:prstGeom prst="roundRect">
          <a:avLst/>
        </a:prstGeom>
        <a:solidFill>
          <a:schemeClr val="accent2">
            <a:shade val="50000"/>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lt-LT" sz="5000" kern="1200" dirty="0" smtClean="0"/>
            <a:t>2000 m.</a:t>
          </a:r>
          <a:endParaRPr lang="lt-LT" sz="5000" kern="1200" dirty="0"/>
        </a:p>
      </dsp:txBody>
      <dsp:txXfrm>
        <a:off x="65" y="1188719"/>
        <a:ext cx="2630563" cy="1584960"/>
      </dsp:txXfrm>
    </dsp:sp>
    <dsp:sp modelId="{A2BA536C-6DE3-440C-B549-62A4F8243EA8}">
      <dsp:nvSpPr>
        <dsp:cNvPr id="0" name=""/>
        <dsp:cNvSpPr/>
      </dsp:nvSpPr>
      <dsp:spPr>
        <a:xfrm>
          <a:off x="2951918" y="1188719"/>
          <a:ext cx="2630563" cy="1584960"/>
        </a:xfrm>
        <a:prstGeom prst="roundRect">
          <a:avLst/>
        </a:prstGeom>
        <a:solidFill>
          <a:schemeClr val="accent2">
            <a:shade val="50000"/>
            <a:hueOff val="144427"/>
            <a:satOff val="2924"/>
            <a:lumOff val="28755"/>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lt-LT" sz="5000" kern="1200" dirty="0" smtClean="0"/>
            <a:t>...</a:t>
          </a:r>
          <a:endParaRPr lang="lt-LT" sz="5000" kern="1200" dirty="0"/>
        </a:p>
      </dsp:txBody>
      <dsp:txXfrm>
        <a:off x="2951918" y="1188719"/>
        <a:ext cx="2630563" cy="1584960"/>
      </dsp:txXfrm>
    </dsp:sp>
    <dsp:sp modelId="{0600BFBF-411C-4368-B13D-44C6C542146C}">
      <dsp:nvSpPr>
        <dsp:cNvPr id="0" name=""/>
        <dsp:cNvSpPr/>
      </dsp:nvSpPr>
      <dsp:spPr>
        <a:xfrm>
          <a:off x="5903771" y="1188719"/>
          <a:ext cx="2630563" cy="1584960"/>
        </a:xfrm>
        <a:prstGeom prst="roundRect">
          <a:avLst/>
        </a:prstGeom>
        <a:solidFill>
          <a:schemeClr val="accent2">
            <a:shade val="50000"/>
            <a:hueOff val="144427"/>
            <a:satOff val="2924"/>
            <a:lumOff val="28755"/>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lt-LT" sz="5000" kern="1200" dirty="0" smtClean="0"/>
            <a:t>2017 m.</a:t>
          </a:r>
          <a:endParaRPr lang="lt-LT" sz="5000" kern="1200" dirty="0"/>
        </a:p>
      </dsp:txBody>
      <dsp:txXfrm>
        <a:off x="5903771" y="1188719"/>
        <a:ext cx="2630563" cy="1584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7D58D7-C2BD-4C23-9CFB-D541CA268D71}">
      <dsp:nvSpPr>
        <dsp:cNvPr id="0" name=""/>
        <dsp:cNvSpPr/>
      </dsp:nvSpPr>
      <dsp:spPr>
        <a:xfrm>
          <a:off x="1465685" y="4539"/>
          <a:ext cx="7678314" cy="4643660"/>
        </a:xfrm>
        <a:prstGeom prst="rightArrow">
          <a:avLst>
            <a:gd name="adj1" fmla="val 75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0" algn="l" defTabSz="889000">
            <a:lnSpc>
              <a:spcPct val="90000"/>
            </a:lnSpc>
            <a:spcBef>
              <a:spcPct val="0"/>
            </a:spcBef>
            <a:spcAft>
              <a:spcPct val="15000"/>
            </a:spcAft>
            <a:buChar char="••"/>
          </a:pPr>
          <a:r>
            <a:rPr lang="lt-LT" sz="2400" kern="1200" dirty="0" smtClean="0"/>
            <a:t>Skatinti mokytojus įsivardyti problemas ir imtis iniciatyvos jas spręsti. </a:t>
          </a:r>
          <a:endParaRPr lang="lt-LT"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lt-LT" sz="2400" kern="1200" dirty="0" smtClean="0"/>
            <a:t>Gebame dirbti komandose, turime lyderius, jais pasitikime, tačiau lyderiai tikisi didesnio paskatinimo už darbą veiklos grupėse, už naujovių diegimą. </a:t>
          </a:r>
        </a:p>
        <a:p>
          <a:pPr marL="0" marR="0" lvl="1" indent="0" algn="l" defTabSz="914400" eaLnBrk="1" fontAlgn="auto" latinLnBrk="0" hangingPunct="1">
            <a:lnSpc>
              <a:spcPct val="100000"/>
            </a:lnSpc>
            <a:spcBef>
              <a:spcPct val="0"/>
            </a:spcBef>
            <a:spcAft>
              <a:spcPts val="0"/>
            </a:spcAft>
            <a:buClrTx/>
            <a:buSzTx/>
            <a:buFontTx/>
            <a:buChar char="••"/>
            <a:tabLst/>
            <a:defRPr/>
          </a:pPr>
          <a:r>
            <a:rPr lang="lt-LT" sz="2400" kern="1200" dirty="0" smtClean="0"/>
            <a:t>Problema ugdant mokinius lyderius – tai pasenusios renginių  organizavimo formos. Galbūt derėtų leisti mokiniams aktyviau įsitraukti į veiklas ir drąsinti jų siūlomas naujoves (pvz. , puikiai pavykęs Mokytojų dienos renginys, planuojama </a:t>
          </a:r>
          <a:r>
            <a:rPr lang="lt-LT" sz="2400" b="1" kern="1200" dirty="0" smtClean="0"/>
            <a:t>Naktis gimnazijoje „Istorijos slėpiniai“</a:t>
          </a:r>
          <a:r>
            <a:rPr lang="lt-LT" sz="2400" b="0" kern="1200" dirty="0" smtClean="0"/>
            <a:t>, veikla</a:t>
          </a:r>
          <a:r>
            <a:rPr lang="lt-LT" sz="2400" kern="1200" dirty="0" smtClean="0"/>
            <a:t>, skirta Lietuvos šimtmečiui paminėti).</a:t>
          </a:r>
        </a:p>
        <a:p>
          <a:pPr marL="0" marR="0" lvl="1" indent="0" algn="l" defTabSz="914400" eaLnBrk="1" fontAlgn="auto" latinLnBrk="0" hangingPunct="1">
            <a:lnSpc>
              <a:spcPct val="100000"/>
            </a:lnSpc>
            <a:spcBef>
              <a:spcPct val="0"/>
            </a:spcBef>
            <a:spcAft>
              <a:spcPts val="0"/>
            </a:spcAft>
            <a:buClrTx/>
            <a:buSzTx/>
            <a:buFontTx/>
            <a:buChar char="••"/>
            <a:tabLst/>
            <a:defRPr/>
          </a:pPr>
          <a:endParaRPr lang="lt-LT" sz="2400" kern="1200" dirty="0" smtClean="0"/>
        </a:p>
      </dsp:txBody>
      <dsp:txXfrm>
        <a:off x="1465685" y="4539"/>
        <a:ext cx="7678314" cy="4643660"/>
      </dsp:txXfrm>
    </dsp:sp>
    <dsp:sp modelId="{67A0B668-89C4-4A27-8DA7-7A80B31B90D1}">
      <dsp:nvSpPr>
        <dsp:cNvPr id="0" name=""/>
        <dsp:cNvSpPr/>
      </dsp:nvSpPr>
      <dsp:spPr>
        <a:xfrm>
          <a:off x="2922" y="2269"/>
          <a:ext cx="1459840" cy="46436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kumimoji="0" lang="lt-LT" sz="3200" kern="1200" dirty="0" smtClean="0">
              <a:solidFill>
                <a:schemeClr val="dk1"/>
              </a:solidFill>
              <a:latin typeface="+mn-lt"/>
              <a:ea typeface="+mn-ea"/>
              <a:cs typeface="+mn-cs"/>
            </a:rPr>
            <a:t>Lyde-</a:t>
          </a:r>
        </a:p>
        <a:p>
          <a:pPr lvl="0" algn="ctr" defTabSz="1422400">
            <a:lnSpc>
              <a:spcPct val="90000"/>
            </a:lnSpc>
            <a:spcBef>
              <a:spcPct val="0"/>
            </a:spcBef>
            <a:spcAft>
              <a:spcPct val="35000"/>
            </a:spcAft>
          </a:pPr>
          <a:r>
            <a:rPr kumimoji="0" lang="lt-LT" sz="3200" kern="1200" dirty="0" smtClean="0">
              <a:solidFill>
                <a:schemeClr val="dk1"/>
              </a:solidFill>
              <a:latin typeface="+mn-lt"/>
              <a:ea typeface="+mn-ea"/>
              <a:cs typeface="+mn-cs"/>
            </a:rPr>
            <a:t>rystė</a:t>
          </a:r>
          <a:endParaRPr lang="lt-LT" sz="3200" kern="1200" dirty="0">
            <a:solidFill>
              <a:schemeClr val="tx1"/>
            </a:solidFill>
          </a:endParaRPr>
        </a:p>
      </dsp:txBody>
      <dsp:txXfrm>
        <a:off x="2922" y="2269"/>
        <a:ext cx="1459840" cy="46436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7D58D7-C2BD-4C23-9CFB-D541CA268D71}">
      <dsp:nvSpPr>
        <dsp:cNvPr id="0" name=""/>
        <dsp:cNvSpPr/>
      </dsp:nvSpPr>
      <dsp:spPr>
        <a:xfrm>
          <a:off x="2849794" y="4911"/>
          <a:ext cx="7437205" cy="5024288"/>
        </a:xfrm>
        <a:prstGeom prst="rightArrow">
          <a:avLst>
            <a:gd name="adj1" fmla="val 75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lt-LT" sz="2000" kern="1200" dirty="0"/>
        </a:p>
        <a:p>
          <a:pPr marL="228600" lvl="1" indent="-228600" algn="l" defTabSz="1066800">
            <a:lnSpc>
              <a:spcPct val="90000"/>
            </a:lnSpc>
            <a:spcBef>
              <a:spcPct val="0"/>
            </a:spcBef>
            <a:spcAft>
              <a:spcPct val="15000"/>
            </a:spcAft>
            <a:buChar char="••"/>
          </a:pPr>
          <a:r>
            <a:rPr lang="lt-LT" sz="2400" kern="1200" dirty="0" smtClean="0"/>
            <a:t>Nors gimnazija ieško įvairių tėvų pedagoginio švietimo formų,  tėvai ne visada nori/gali įsitraukti į mokykloje vykdomas veiklas. Rekomenduojama raginti už tam tikras veiklas atsakomybę prisiimti pačius tėvus (surengti kelionę, papuošti klasę,  vesti pamoką ar užsiėmimą ir pan.)</a:t>
          </a:r>
          <a:endParaRPr lang="lt-LT" sz="2400" kern="1200" dirty="0"/>
        </a:p>
        <a:p>
          <a:pPr marL="228600" lvl="1" indent="-228600" algn="l" defTabSz="1066800">
            <a:lnSpc>
              <a:spcPct val="90000"/>
            </a:lnSpc>
            <a:spcBef>
              <a:spcPct val="0"/>
            </a:spcBef>
            <a:spcAft>
              <a:spcPct val="15000"/>
            </a:spcAft>
            <a:buChar char="••"/>
          </a:pPr>
          <a:r>
            <a:rPr lang="lt-LT" sz="2400" b="0" i="0" u="none" kern="1200" dirty="0" smtClean="0"/>
            <a:t>Mokytojai vertinimą suvokia kaip vieną iš tėvų informavimo formų, tėvams dažniau norėtųsi gyvo bendravimo, pokalbio, informacijos apie vaiką tiesiogiai iš mokytojo lūpų (susitikimai su pedagogais prieš visuotinį tėvų susirinkimą, asmeniniai pokalbiai apie mokinio pažangą, plg. užsienio patirtis). </a:t>
          </a:r>
          <a:endParaRPr lang="lt-LT" sz="2400" kern="1200" dirty="0"/>
        </a:p>
      </dsp:txBody>
      <dsp:txXfrm>
        <a:off x="2849794" y="4911"/>
        <a:ext cx="7437205" cy="5024288"/>
      </dsp:txXfrm>
    </dsp:sp>
    <dsp:sp modelId="{67A0B668-89C4-4A27-8DA7-7A80B31B90D1}">
      <dsp:nvSpPr>
        <dsp:cNvPr id="0" name=""/>
        <dsp:cNvSpPr/>
      </dsp:nvSpPr>
      <dsp:spPr>
        <a:xfrm>
          <a:off x="2539" y="2455"/>
          <a:ext cx="2844714" cy="502428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kumimoji="0" lang="lt-LT" sz="4400" kern="1200" dirty="0" smtClean="0">
              <a:solidFill>
                <a:schemeClr val="dk1"/>
              </a:solidFill>
              <a:latin typeface="+mn-lt"/>
              <a:ea typeface="+mn-ea"/>
              <a:cs typeface="+mn-cs"/>
            </a:rPr>
            <a:t>Bendra-darbia-vimas su tėvais</a:t>
          </a:r>
          <a:endParaRPr lang="lt-LT" sz="4400" kern="1200" dirty="0">
            <a:solidFill>
              <a:schemeClr val="tx1"/>
            </a:solidFill>
          </a:endParaRPr>
        </a:p>
      </dsp:txBody>
      <dsp:txXfrm>
        <a:off x="2539" y="2455"/>
        <a:ext cx="2844714" cy="50242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3B12D-CD4A-4179-8F49-F5BB72C2E15F}" type="datetimeFigureOut">
              <a:rPr lang="lt-LT" smtClean="0"/>
              <a:pPr/>
              <a:t>2017.11.23</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0DF00-277E-4988-A8B3-2456AD0B28BF}"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lt-LT"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152A11-E4AF-4190-9957-7D36AF86021F}" type="slidenum">
              <a:rPr lang="en-GB" altLang="lt-LT" smtClean="0">
                <a:latin typeface="Times New Roman" pitchFamily="18" charset="0"/>
                <a:cs typeface="Arial" pitchFamily="34" charset="0"/>
              </a:rPr>
              <a:pPr/>
              <a:t>6</a:t>
            </a:fld>
            <a:endParaRPr lang="en-GB" altLang="lt-LT" smtClean="0">
              <a:latin typeface="Times New Roman" pitchFamily="18"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kaidrės vaizdo vietos rezervavimo ženklas 1"/>
          <p:cNvSpPr>
            <a:spLocks noGrp="1" noRot="1" noChangeAspect="1" noTextEdit="1"/>
          </p:cNvSpPr>
          <p:nvPr>
            <p:ph type="sldImg"/>
          </p:nvPr>
        </p:nvSpPr>
        <p:spPr bwMode="auto">
          <a:noFill/>
          <a:ln>
            <a:solidFill>
              <a:srgbClr val="000000"/>
            </a:solidFill>
            <a:miter lim="800000"/>
            <a:headEnd/>
            <a:tailEnd/>
          </a:ln>
        </p:spPr>
      </p:sp>
      <p:sp>
        <p:nvSpPr>
          <p:cNvPr id="88067"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lt-LT" altLang="lt-LT" dirty="0" smtClean="0"/>
              <a:t>Modelį sudaro keturios vertinimo sritys, susijusios priežastiniais ryšiais: Rezultatai, Ugdymas(is) ir mokinių patirtys, Ugdymo aplinkos, Lyderystė ir įgalinanti vadyba. Rodiklių sistemoje neišskirta dar viena ankstesnėms mokyklų įsivertinimo metodikoms įprasta sritis – Mokyklos kultūra – tačiau jos aspektai aprašyti kiekvienoje iš trijų rezultatus lemiančių sričių. Norint vertinti kultūrą atskirai, nesunku išrinkti tinkamus rodiklius ir susidaryti teminį rodiklių rinkinį.   </a:t>
            </a:r>
          </a:p>
          <a:p>
            <a:pPr eaLnBrk="1" hangingPunct="1">
              <a:spcBef>
                <a:spcPct val="0"/>
              </a:spcBef>
            </a:pPr>
            <a:endParaRPr lang="lt-LT" altLang="lt-LT" dirty="0" smtClean="0"/>
          </a:p>
          <a:p>
            <a:endParaRPr lang="lt-LT" altLang="lt-LT" dirty="0" smtClean="0"/>
          </a:p>
        </p:txBody>
      </p:sp>
      <p:sp>
        <p:nvSpPr>
          <p:cNvPr id="88068"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285C90-5780-424B-8009-B6138A122744}" type="slidenum">
              <a:rPr lang="lt-LT" altLang="lt-LT" smtClean="0">
                <a:latin typeface="Arial" pitchFamily="34" charset="0"/>
                <a:cs typeface="Arial" pitchFamily="34" charset="0"/>
              </a:rPr>
              <a:pPr/>
              <a:t>7</a:t>
            </a:fld>
            <a:endParaRPr lang="lt-LT" altLang="lt-LT"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11/23/2017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11/23/2017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11/23/2017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02_Klasteris.pdf" TargetMode="External"/><Relationship Id="rId2" Type="http://schemas.openxmlformats.org/officeDocument/2006/relationships/hyperlink" Target="https://iqesonline.lt/index.cfm?id=78061c04-441e-a138-8254-6c441f7f59b5" TargetMode="External"/><Relationship Id="rId1" Type="http://schemas.openxmlformats.org/officeDocument/2006/relationships/slideLayout" Target="../slideLayouts/slideLayout2.xml"/><Relationship Id="rId4" Type="http://schemas.openxmlformats.org/officeDocument/2006/relationships/hyperlink" Target="06_Teksto_analize_vyresnese_gimnazijos_klasese.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planas%202017m..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ernardinai.lt/straipsnis/2012-06-08-austeja-landsbergiene-kiek-ir-ar-turi-tevai-isitraukti-i-vaiko-ugdymo-si-procesa/8361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atchyt.com/videos/dr-austejos-priimamasis-ar-galima-vaika-girti-zodziu-saunuolis?v=J7o_-eCQM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lt/imgres?imgurl=http://img.draugas.lt/images/dovanos/cocirucedodufecibojirovuzatatomu_160x160.png&amp;imgrefurl=http://pazintys.draugas.lt/dovanos2.cfm?dovana=304&amp;docid=5X3h3MU9EQ7RkM&amp;tbnid=TeZwxbR_vYU12M:&amp;w=137&amp;h=160&amp;ved=0CAIQxiBqFQoTCMqul5G05cgCFYVXFAod5oMCTw&amp;iact=c&amp;ictx=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R.-Dukynait&#279;-R.-Ali&#353;auskas.-Strateginio-mokyklos-valdymo-elementai..pdf" TargetMode="External"/><Relationship Id="rId3" Type="http://schemas.openxmlformats.org/officeDocument/2006/relationships/hyperlink" Target="Rodikli&#371;%20konvertavimas%202016.doc" TargetMode="External"/><Relationship Id="rId7" Type="http://schemas.openxmlformats.org/officeDocument/2006/relationships/hyperlink" Target="1_Kaip-mokyklos-gali-panaudoti-IQES.pdf" TargetMode="External"/><Relationship Id="rId2" Type="http://schemas.openxmlformats.org/officeDocument/2006/relationships/hyperlink" Target="Nauji%20rodikliai.docx" TargetMode="External"/><Relationship Id="rId1" Type="http://schemas.openxmlformats.org/officeDocument/2006/relationships/slideLayout" Target="../slideLayouts/slideLayout2.xml"/><Relationship Id="rId6" Type="http://schemas.openxmlformats.org/officeDocument/2006/relationships/hyperlink" Target="https://www.youtube.com/watch?v=qnJPBzH7aM4" TargetMode="External"/><Relationship Id="rId5" Type="http://schemas.openxmlformats.org/officeDocument/2006/relationships/hyperlink" Target="Rodikliai%20padalomoji_%20%20Gudait&#279;%202016-%2006-28.docx" TargetMode="External"/><Relationship Id="rId10" Type="http://schemas.openxmlformats.org/officeDocument/2006/relationships/image" Target="../media/image5.png"/><Relationship Id="rId4" Type="http://schemas.openxmlformats.org/officeDocument/2006/relationships/hyperlink" Target="&#302;sivertinimo%20modelis%20ir%20metodika,%20Kauno%20r.,%202016-10-13%20(1).ppt" TargetMode="External"/><Relationship Id="rId9" Type="http://schemas.openxmlformats.org/officeDocument/2006/relationships/hyperlink" Target="NMVA_&#302;sivertinimo-ir-pa&#382;angos-anketos-rezultatai-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t-LT" b="1" dirty="0" smtClean="0">
                <a:latin typeface="Arial" pitchFamily="34" charset="0"/>
                <a:cs typeface="Arial" pitchFamily="34" charset="0"/>
              </a:rPr>
              <a:t>Karmėlavos Balio Buračo </a:t>
            </a:r>
            <a:r>
              <a:rPr lang="en-US" b="1" dirty="0" err="1" smtClean="0">
                <a:latin typeface="Arial" pitchFamily="34" charset="0"/>
                <a:cs typeface="Arial" pitchFamily="34" charset="0"/>
              </a:rPr>
              <a:t>gimnazija</a:t>
            </a:r>
            <a:r>
              <a:rPr lang="lt-LT" b="1" dirty="0" smtClean="0">
                <a:latin typeface="Arial" pitchFamily="34" charset="0"/>
                <a:cs typeface="Arial" pitchFamily="34" charset="0"/>
              </a:rPr>
              <a:t/>
            </a:r>
            <a:br>
              <a:rPr lang="lt-LT" b="1" dirty="0" smtClean="0">
                <a:latin typeface="Arial" pitchFamily="34" charset="0"/>
                <a:cs typeface="Arial" pitchFamily="34" charset="0"/>
              </a:rPr>
            </a:br>
            <a:endParaRPr lang="lt-LT" dirty="0"/>
          </a:p>
        </p:txBody>
      </p:sp>
      <p:sp>
        <p:nvSpPr>
          <p:cNvPr id="3" name="Subtitle 2"/>
          <p:cNvSpPr>
            <a:spLocks noGrp="1"/>
          </p:cNvSpPr>
          <p:nvPr>
            <p:ph type="subTitle" idx="1"/>
          </p:nvPr>
        </p:nvSpPr>
        <p:spPr>
          <a:xfrm>
            <a:off x="990600" y="4953000"/>
            <a:ext cx="6858000" cy="838200"/>
          </a:xfrm>
        </p:spPr>
        <p:txBody>
          <a:bodyPr>
            <a:noAutofit/>
          </a:bodyPr>
          <a:lstStyle/>
          <a:p>
            <a:r>
              <a:rPr lang="lt-LT" b="1" dirty="0" smtClean="0">
                <a:solidFill>
                  <a:schemeClr val="tx1"/>
                </a:solidFill>
              </a:rPr>
              <a:t>Sandra Janušonienė</a:t>
            </a:r>
          </a:p>
          <a:p>
            <a:r>
              <a:rPr lang="lt-LT" b="1" dirty="0" smtClean="0">
                <a:solidFill>
                  <a:schemeClr val="tx1"/>
                </a:solidFill>
              </a:rPr>
              <a:t>2017-11-22</a:t>
            </a:r>
            <a:endParaRPr lang="lt-LT" b="1" dirty="0">
              <a:solidFill>
                <a:schemeClr val="tx1"/>
              </a:solidFill>
            </a:endParaRPr>
          </a:p>
        </p:txBody>
      </p:sp>
      <p:sp>
        <p:nvSpPr>
          <p:cNvPr id="4" name="Rectangle 3"/>
          <p:cNvSpPr/>
          <p:nvPr/>
        </p:nvSpPr>
        <p:spPr>
          <a:xfrm>
            <a:off x="2286000" y="990600"/>
            <a:ext cx="6858000" cy="2585323"/>
          </a:xfrm>
          <a:prstGeom prst="rect">
            <a:avLst/>
          </a:prstGeom>
        </p:spPr>
        <p:txBody>
          <a:bodyPr wrap="square">
            <a:spAutoFit/>
          </a:bodyPr>
          <a:lstStyle/>
          <a:p>
            <a:r>
              <a:rPr lang="lt-LT" sz="5400" b="1" dirty="0" smtClean="0">
                <a:latin typeface="Arial" charset="0"/>
                <a:cs typeface="Arial" charset="0"/>
              </a:rPr>
              <a:t>Veiklos kokybės įsivertinimo 2017 m. ataskaita</a:t>
            </a:r>
            <a:endParaRPr lang="lt-LT" sz="5400" dirty="0"/>
          </a:p>
        </p:txBody>
      </p:sp>
      <p:pic>
        <p:nvPicPr>
          <p:cNvPr id="1026" name="Picture 2" descr="C:\Users\Vartotojas\Desktop\300_179_gimnazijos_emblema.jpg"/>
          <p:cNvPicPr>
            <a:picLocks noChangeAspect="1" noChangeArrowheads="1"/>
          </p:cNvPicPr>
          <p:nvPr/>
        </p:nvPicPr>
        <p:blipFill>
          <a:blip r:embed="rId2" cstate="print"/>
          <a:srcRect/>
          <a:stretch>
            <a:fillRect/>
          </a:stretch>
        </p:blipFill>
        <p:spPr bwMode="auto">
          <a:xfrm>
            <a:off x="228600" y="609600"/>
            <a:ext cx="19050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124200" cy="3581400"/>
          </a:xfrm>
        </p:spPr>
        <p:txBody>
          <a:bodyPr>
            <a:normAutofit/>
          </a:bodyPr>
          <a:lstStyle/>
          <a:p>
            <a:r>
              <a:rPr lang="lt-LT" b="1" dirty="0" smtClean="0"/>
              <a:t>ITC Švietimo valdymo informacinėje sistemoje pateikiami duomenys</a:t>
            </a:r>
            <a:endParaRPr lang="lt-LT" b="1" dirty="0"/>
          </a:p>
        </p:txBody>
      </p:sp>
      <p:pic>
        <p:nvPicPr>
          <p:cNvPr id="4099" name="Picture 3" descr="G:\Auditas 2017\2017 atlikti tyrimai ir duomenys\Ataskaita2017\logo.png"/>
          <p:cNvPicPr>
            <a:picLocks noChangeAspect="1" noChangeArrowheads="1"/>
          </p:cNvPicPr>
          <p:nvPr/>
        </p:nvPicPr>
        <p:blipFill>
          <a:blip r:embed="rId2" cstate="print"/>
          <a:srcRect/>
          <a:stretch>
            <a:fillRect/>
          </a:stretch>
        </p:blipFill>
        <p:spPr bwMode="auto">
          <a:xfrm>
            <a:off x="304800" y="3962400"/>
            <a:ext cx="3130376" cy="1676400"/>
          </a:xfrm>
          <a:prstGeom prst="rect">
            <a:avLst/>
          </a:prstGeom>
          <a:noFill/>
        </p:spPr>
      </p:pic>
      <p:pic>
        <p:nvPicPr>
          <p:cNvPr id="4100" name="Picture 4" descr="G:\Auditas 2017\2017 atlikti tyrimai ir duomenys\Ataskaita2017\pažangą pristate.png"/>
          <p:cNvPicPr>
            <a:picLocks noGrp="1" noChangeAspect="1" noChangeArrowheads="1"/>
          </p:cNvPicPr>
          <p:nvPr>
            <p:ph sz="quarter" idx="1"/>
          </p:nvPr>
        </p:nvPicPr>
        <p:blipFill>
          <a:blip r:embed="rId3" cstate="print"/>
          <a:srcRect/>
          <a:stretch>
            <a:fillRect/>
          </a:stretch>
        </p:blipFill>
        <p:spPr bwMode="auto">
          <a:xfrm>
            <a:off x="3505200" y="128556"/>
            <a:ext cx="5638800" cy="63452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Ką naudojame iš IQES dažniausiai?</a:t>
            </a:r>
            <a:endParaRPr lang="lt-LT" b="1"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1311955"/>
            <a:ext cx="8229600" cy="4751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sz="quarter" idx="1"/>
          </p:nvPr>
        </p:nvSpPr>
        <p:spPr>
          <a:xfrm>
            <a:off x="457200" y="152400"/>
            <a:ext cx="8229600" cy="6004560"/>
          </a:xfrm>
        </p:spPr>
        <p:txBody>
          <a:bodyPr>
            <a:normAutofit fontScale="92500" lnSpcReduction="10000"/>
          </a:bodyPr>
          <a:lstStyle/>
          <a:p>
            <a:r>
              <a:rPr lang="lt-LT" sz="3200" dirty="0" smtClean="0"/>
              <a:t>Dažniausiai naudojami </a:t>
            </a:r>
            <a:r>
              <a:rPr lang="lt-LT" sz="3200" b="1" dirty="0" smtClean="0"/>
              <a:t>BIBLIOTEKOS</a:t>
            </a:r>
            <a:r>
              <a:rPr lang="lt-LT" sz="3200" dirty="0" smtClean="0"/>
              <a:t> dokumentai, susiję su įsivertinimu (anketos, klausimynai, vertinimo instrumentai).</a:t>
            </a:r>
          </a:p>
          <a:p>
            <a:r>
              <a:rPr lang="lt-LT" sz="3200" dirty="0" smtClean="0"/>
              <a:t>Rekomenduojame pasižiūrėti metodinės medžiagos apie </a:t>
            </a:r>
            <a:r>
              <a:rPr lang="lt-LT" sz="3200" u="sng" dirty="0" smtClean="0"/>
              <a:t>grįžtamąjį ryšį</a:t>
            </a:r>
            <a:r>
              <a:rPr lang="lt-LT" sz="3200" dirty="0" smtClean="0"/>
              <a:t>, apie </a:t>
            </a:r>
            <a:r>
              <a:rPr lang="lt-LT" sz="3200" u="sng" dirty="0" smtClean="0"/>
              <a:t>mokėjimą mokytis </a:t>
            </a:r>
            <a:r>
              <a:rPr lang="lt-LT" sz="3200" dirty="0" smtClean="0"/>
              <a:t>bei </a:t>
            </a:r>
            <a:r>
              <a:rPr lang="lt-LT" sz="3200" u="sng" dirty="0" smtClean="0"/>
              <a:t>mokymąsi bendradarbiaujant</a:t>
            </a:r>
            <a:r>
              <a:rPr lang="lt-LT" sz="3200" dirty="0" smtClean="0"/>
              <a:t> (metodai). </a:t>
            </a:r>
          </a:p>
          <a:p>
            <a:r>
              <a:rPr lang="lt-LT" sz="3200" dirty="0" smtClean="0"/>
              <a:t>Taip pat vertinga medžiaga, skirta </a:t>
            </a:r>
            <a:r>
              <a:rPr lang="lt-LT" sz="3200" u="sng" dirty="0" smtClean="0"/>
              <a:t>skaitymo strategijoms </a:t>
            </a:r>
            <a:r>
              <a:rPr lang="lt-LT" sz="3200" dirty="0" smtClean="0"/>
              <a:t>ugdyti įvairių dalykų pamokose.</a:t>
            </a:r>
          </a:p>
          <a:p>
            <a:r>
              <a:rPr lang="lt-LT" sz="3200" dirty="0" smtClean="0">
                <a:hlinkClick r:id="rId2"/>
              </a:rPr>
              <a:t>https://iqesonline.lt/index.cfm?id=78061c04-441e-a138-8254-6c441f7f59b5</a:t>
            </a:r>
            <a:endParaRPr lang="lt-LT" sz="3200" dirty="0" smtClean="0"/>
          </a:p>
          <a:p>
            <a:r>
              <a:rPr lang="lt-LT" sz="3200" dirty="0" smtClean="0">
                <a:hlinkClick r:id="rId3" action="ppaction://hlinkfile"/>
              </a:rPr>
              <a:t>Vizualizacija idėjoms</a:t>
            </a:r>
            <a:endParaRPr lang="lt-LT" sz="3200" dirty="0" smtClean="0"/>
          </a:p>
          <a:p>
            <a:r>
              <a:rPr lang="lt-LT" sz="3200" dirty="0" smtClean="0">
                <a:hlinkClick r:id="rId4" action="ppaction://hlinkfile"/>
              </a:rPr>
              <a:t>Teksto analizė (vyresnės klasės)</a:t>
            </a:r>
            <a:endParaRPr lang="lt-LT" sz="3200" dirty="0" smtClean="0"/>
          </a:p>
          <a:p>
            <a:endParaRPr lang="lt-L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r>
              <a:rPr lang="lt-LT" b="1" dirty="0" smtClean="0"/>
              <a:t>Per TAMO vykdyta MOKYTOJŲ apklausa </a:t>
            </a:r>
            <a:endParaRPr lang="lt-LT" b="1" dirty="0"/>
          </a:p>
        </p:txBody>
      </p:sp>
      <p:sp>
        <p:nvSpPr>
          <p:cNvPr id="3" name="Content Placeholder 2"/>
          <p:cNvSpPr>
            <a:spLocks noGrp="1"/>
          </p:cNvSpPr>
          <p:nvPr>
            <p:ph sz="quarter" idx="1"/>
          </p:nvPr>
        </p:nvSpPr>
        <p:spPr>
          <a:xfrm>
            <a:off x="228600" y="1219200"/>
            <a:ext cx="8686800" cy="4343400"/>
          </a:xfrm>
        </p:spPr>
        <p:txBody>
          <a:bodyPr>
            <a:noAutofit/>
          </a:bodyPr>
          <a:lstStyle/>
          <a:p>
            <a:r>
              <a:rPr lang="lt-LT" sz="3600" dirty="0" smtClean="0"/>
              <a:t>Per TAMO dienyną vykdyta apklausa reikalinga norint pateikti anketą Nacionalinei mokyklų vertinimo agentūrai.</a:t>
            </a:r>
          </a:p>
          <a:p>
            <a:r>
              <a:rPr lang="lt-LT" sz="3600" dirty="0" smtClean="0"/>
              <a:t>NMVA prašė nekeisti klausimų formuluočių. </a:t>
            </a:r>
          </a:p>
          <a:p>
            <a:r>
              <a:rPr lang="lt-LT" sz="3600" dirty="0" smtClean="0"/>
              <a:t>Išsamus jos pildymas vyks gruodžio mėnesį, tačiau kai kuriuos rezultatus galime paskelbti šiandien.</a:t>
            </a:r>
          </a:p>
          <a:p>
            <a:pPr>
              <a:buNone/>
            </a:pPr>
            <a:r>
              <a:rPr lang="lt-LT" sz="3600" dirty="0" smtClean="0"/>
              <a:t> </a:t>
            </a:r>
            <a:endParaRPr lang="lt-LT" sz="3600" dirty="0"/>
          </a:p>
        </p:txBody>
      </p:sp>
      <p:pic>
        <p:nvPicPr>
          <p:cNvPr id="1027" name="Picture 3" descr="G:\Auditas 2017\2017 atlikti tyrimai ir duomenys\Tamo_new.png"/>
          <p:cNvPicPr>
            <a:picLocks noChangeAspect="1" noChangeArrowheads="1"/>
          </p:cNvPicPr>
          <p:nvPr/>
        </p:nvPicPr>
        <p:blipFill>
          <a:blip r:embed="rId2" cstate="print"/>
          <a:srcRect/>
          <a:stretch>
            <a:fillRect/>
          </a:stretch>
        </p:blipFill>
        <p:spPr bwMode="auto">
          <a:xfrm>
            <a:off x="6400800" y="5739919"/>
            <a:ext cx="2743200" cy="11180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lt-LT" b="1" dirty="0" smtClean="0"/>
              <a:t>Mokytojų nuomone, stipriosios gimnazijos sritys yra ...</a:t>
            </a:r>
            <a:br>
              <a:rPr lang="lt-LT" b="1" dirty="0" smtClean="0"/>
            </a:br>
            <a:endParaRPr lang="lt-LT" dirty="0"/>
          </a:p>
        </p:txBody>
      </p:sp>
      <p:sp>
        <p:nvSpPr>
          <p:cNvPr id="3" name="Content Placeholder 2"/>
          <p:cNvSpPr>
            <a:spLocks noGrp="1"/>
          </p:cNvSpPr>
          <p:nvPr>
            <p:ph sz="quarter" idx="1"/>
          </p:nvPr>
        </p:nvSpPr>
        <p:spPr/>
        <p:txBody>
          <a:bodyPr>
            <a:normAutofit/>
          </a:bodyPr>
          <a:lstStyle/>
          <a:p>
            <a:r>
              <a:rPr lang="lt-LT" sz="3600" dirty="0" smtClean="0"/>
              <a:t>2.1.3. Orientavimasis į mokinių poreikius </a:t>
            </a:r>
          </a:p>
          <a:p>
            <a:r>
              <a:rPr lang="lt-LT" sz="3600" dirty="0" smtClean="0"/>
              <a:t>2.1. 2. Ugdymo planai ir tvarkaraščiai </a:t>
            </a:r>
          </a:p>
          <a:p>
            <a:r>
              <a:rPr lang="lt-LT" sz="3600" dirty="0" smtClean="0"/>
              <a:t>2.2.2. Ugdymo(si) organizavimas </a:t>
            </a:r>
          </a:p>
          <a:p>
            <a:r>
              <a:rPr lang="lt-LT" sz="3600" dirty="0" smtClean="0"/>
              <a:t>2.2.1. Mokymosi lūkesčiai ir mokinių skatinimas </a:t>
            </a:r>
          </a:p>
          <a:p>
            <a:r>
              <a:rPr lang="lt-LT" sz="3600" dirty="0" smtClean="0"/>
              <a:t>1.2.1. Mokinio pasiekimai ir pažanga </a:t>
            </a:r>
          </a:p>
          <a:p>
            <a:r>
              <a:rPr lang="lt-LT" sz="3600" dirty="0" smtClean="0"/>
              <a:t>3.1.1. Įranga ir priemonės </a:t>
            </a:r>
          </a:p>
          <a:p>
            <a:endParaRPr lang="lt-L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fontScale="90000"/>
          </a:bodyPr>
          <a:lstStyle/>
          <a:p>
            <a:r>
              <a:rPr lang="lt-LT" b="1" dirty="0" smtClean="0"/>
              <a:t>Mokytojų nuomone, tobulintinos gimnazijos sritys yra ...</a:t>
            </a:r>
            <a:br>
              <a:rPr lang="lt-LT" b="1" dirty="0" smtClean="0"/>
            </a:br>
            <a:endParaRPr lang="lt-LT" dirty="0"/>
          </a:p>
        </p:txBody>
      </p:sp>
      <p:sp>
        <p:nvSpPr>
          <p:cNvPr id="3" name="Content Placeholder 2"/>
          <p:cNvSpPr>
            <a:spLocks noGrp="1"/>
          </p:cNvSpPr>
          <p:nvPr>
            <p:ph sz="quarter" idx="1"/>
          </p:nvPr>
        </p:nvSpPr>
        <p:spPr/>
        <p:txBody>
          <a:bodyPr>
            <a:normAutofit/>
          </a:bodyPr>
          <a:lstStyle/>
          <a:p>
            <a:r>
              <a:rPr lang="lt-LT" sz="3600" dirty="0" smtClean="0"/>
              <a:t>3.1.2. </a:t>
            </a:r>
            <a:r>
              <a:rPr lang="lt-LT" sz="3600" u="sng" dirty="0" smtClean="0"/>
              <a:t>Pastatas ir jo aplinka </a:t>
            </a:r>
          </a:p>
          <a:p>
            <a:r>
              <a:rPr lang="lt-LT" sz="3600" dirty="0" smtClean="0"/>
              <a:t>3.2.1. </a:t>
            </a:r>
            <a:r>
              <a:rPr lang="lt-LT" sz="3600" u="sng" dirty="0" smtClean="0"/>
              <a:t>Mokymasis ne mokykloje </a:t>
            </a:r>
          </a:p>
          <a:p>
            <a:r>
              <a:rPr lang="lt-LT" sz="3600" dirty="0" smtClean="0"/>
              <a:t>2.4.2. </a:t>
            </a:r>
            <a:r>
              <a:rPr lang="lt-LT" sz="3600" u="sng" dirty="0" smtClean="0"/>
              <a:t>Mokinių įsivertinimas </a:t>
            </a:r>
          </a:p>
          <a:p>
            <a:r>
              <a:rPr lang="lt-LT" sz="3600" dirty="0" smtClean="0"/>
              <a:t>4.2.2. </a:t>
            </a:r>
            <a:r>
              <a:rPr lang="lt-LT" sz="3600" u="sng" dirty="0" smtClean="0"/>
              <a:t>Bendradarbiavimas su tėvais </a:t>
            </a:r>
          </a:p>
          <a:p>
            <a:r>
              <a:rPr lang="lt-LT" sz="3600" dirty="0" smtClean="0"/>
              <a:t>2.3.1. </a:t>
            </a:r>
            <a:r>
              <a:rPr lang="lt-LT" sz="3600" u="sng" dirty="0" smtClean="0"/>
              <a:t>Mokymasis </a:t>
            </a:r>
          </a:p>
          <a:p>
            <a:r>
              <a:rPr lang="lt-LT" sz="3600" dirty="0" smtClean="0"/>
              <a:t>1.1.1. </a:t>
            </a:r>
            <a:r>
              <a:rPr lang="lt-LT" sz="3600" u="sng" dirty="0" smtClean="0"/>
              <a:t>Asmenybės tapsmas </a:t>
            </a:r>
          </a:p>
          <a:p>
            <a:endParaRPr lang="lt-LT" dirty="0" smtClean="0"/>
          </a:p>
          <a:p>
            <a:endParaRPr lang="lt-LT" dirty="0" smtClean="0"/>
          </a:p>
          <a:p>
            <a:endParaRPr lang="lt-LT" dirty="0" smtClean="0"/>
          </a:p>
          <a:p>
            <a:endParaRPr lang="lt-LT" dirty="0" smtClean="0"/>
          </a:p>
          <a:p>
            <a:endParaRPr lang="lt-LT" dirty="0" smtClean="0"/>
          </a:p>
          <a:p>
            <a:endParaRPr lang="lt-L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Pastaba</a:t>
            </a:r>
            <a:endParaRPr lang="lt-LT" b="1" dirty="0"/>
          </a:p>
        </p:txBody>
      </p:sp>
      <p:sp>
        <p:nvSpPr>
          <p:cNvPr id="3" name="Content Placeholder 2"/>
          <p:cNvSpPr>
            <a:spLocks noGrp="1"/>
          </p:cNvSpPr>
          <p:nvPr>
            <p:ph sz="quarter" idx="1"/>
          </p:nvPr>
        </p:nvSpPr>
        <p:spPr/>
        <p:txBody>
          <a:bodyPr>
            <a:normAutofit/>
          </a:bodyPr>
          <a:lstStyle/>
          <a:p>
            <a:r>
              <a:rPr lang="lt-LT" sz="4000" dirty="0" smtClean="0"/>
              <a:t>Pabrauktos tobulintinos Karmėlavos Balio Buračo gimnazijos sritys koreliuoja su NMVA nurodytomis probleminėmis sritimis visoje respublikoje.</a:t>
            </a:r>
            <a:endParaRPr lang="lt-LT"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NMVA ataskaitos duomenys (2016) </a:t>
            </a:r>
            <a:endParaRPr lang="lt-LT" b="1" dirty="0"/>
          </a:p>
        </p:txBody>
      </p:sp>
      <p:pic>
        <p:nvPicPr>
          <p:cNvPr id="63490" name="Picture 2"/>
          <p:cNvPicPr>
            <a:picLocks noGrp="1" noChangeAspect="1" noChangeArrowheads="1"/>
          </p:cNvPicPr>
          <p:nvPr>
            <p:ph sz="quarter" idx="1"/>
          </p:nvPr>
        </p:nvPicPr>
        <p:blipFill>
          <a:blip r:embed="rId2" cstate="print"/>
          <a:stretch>
            <a:fillRect/>
          </a:stretch>
        </p:blipFill>
        <p:spPr bwMode="auto">
          <a:xfrm>
            <a:off x="-278843" y="1219200"/>
            <a:ext cx="9364061"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NMVA ataskaitos duomenys (2016) </a:t>
            </a:r>
            <a:endParaRPr lang="lt-LT" b="1" dirty="0"/>
          </a:p>
        </p:txBody>
      </p:sp>
      <p:pic>
        <p:nvPicPr>
          <p:cNvPr id="64514" name="Picture 2"/>
          <p:cNvPicPr>
            <a:picLocks noGrp="1" noChangeAspect="1" noChangeArrowheads="1"/>
          </p:cNvPicPr>
          <p:nvPr>
            <p:ph sz="quarter" idx="1"/>
          </p:nvPr>
        </p:nvPicPr>
        <p:blipFill>
          <a:blip r:embed="rId2" cstate="print"/>
          <a:stretch>
            <a:fillRect/>
          </a:stretch>
        </p:blipFill>
        <p:spPr bwMode="auto">
          <a:xfrm>
            <a:off x="137553" y="1143000"/>
            <a:ext cx="8994357" cy="5129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4572000"/>
          </a:xfrm>
        </p:spPr>
        <p:txBody>
          <a:bodyPr>
            <a:normAutofit fontScale="90000"/>
          </a:bodyPr>
          <a:lstStyle/>
          <a:p>
            <a:r>
              <a:rPr lang="lt-LT" sz="4000" b="1" dirty="0" smtClean="0"/>
              <a:t/>
            </a:r>
            <a:br>
              <a:rPr lang="lt-LT" sz="4000" b="1" dirty="0" smtClean="0"/>
            </a:br>
            <a:r>
              <a:rPr lang="lt-LT" sz="4000" b="1" dirty="0" smtClean="0"/>
              <a:t/>
            </a:r>
            <a:br>
              <a:rPr lang="lt-LT" sz="4000" b="1" dirty="0" smtClean="0"/>
            </a:br>
            <a:r>
              <a:rPr lang="lt-LT" sz="4000" b="1" dirty="0" smtClean="0"/>
              <a:t/>
            </a:r>
            <a:br>
              <a:rPr lang="lt-LT" sz="4000" b="1" dirty="0" smtClean="0"/>
            </a:br>
            <a:r>
              <a:rPr lang="lt-LT" sz="4000" dirty="0" smtClean="0"/>
              <a:t/>
            </a:r>
            <a:br>
              <a:rPr lang="lt-LT" sz="4000" dirty="0" smtClean="0"/>
            </a:br>
            <a:r>
              <a:rPr lang="lt-LT" sz="2700" dirty="0" smtClean="0">
                <a:latin typeface="Arial" charset="0"/>
                <a:cs typeface="Arial" charset="0"/>
              </a:rPr>
              <a:t/>
            </a:r>
            <a:br>
              <a:rPr lang="lt-LT" sz="2700" dirty="0" smtClean="0">
                <a:latin typeface="Arial" charset="0"/>
                <a:cs typeface="Arial" charset="0"/>
              </a:rPr>
            </a:br>
            <a:r>
              <a:rPr lang="lt-LT" dirty="0" smtClean="0"/>
              <a:t/>
            </a:r>
            <a:br>
              <a:rPr lang="lt-LT" dirty="0" smtClean="0"/>
            </a:br>
            <a:r>
              <a:rPr lang="lt-LT" dirty="0" smtClean="0">
                <a:latin typeface="Arial" charset="0"/>
                <a:cs typeface="Arial" charset="0"/>
              </a:rPr>
              <a:t/>
            </a:r>
            <a:br>
              <a:rPr lang="lt-LT" dirty="0" smtClean="0">
                <a:latin typeface="Arial" charset="0"/>
                <a:cs typeface="Arial" charset="0"/>
              </a:rPr>
            </a:br>
            <a:r>
              <a:rPr lang="lt-LT" dirty="0" smtClean="0">
                <a:latin typeface="Arial" charset="0"/>
                <a:cs typeface="Arial" charset="0"/>
              </a:rPr>
              <a:t/>
            </a:r>
            <a:br>
              <a:rPr lang="lt-LT" dirty="0" smtClean="0">
                <a:latin typeface="Arial" charset="0"/>
                <a:cs typeface="Arial" charset="0"/>
              </a:rPr>
            </a:br>
            <a:endParaRPr lang="lt-LT" dirty="0"/>
          </a:p>
        </p:txBody>
      </p:sp>
      <p:sp>
        <p:nvSpPr>
          <p:cNvPr id="3" name="TextBox 2"/>
          <p:cNvSpPr txBox="1"/>
          <p:nvPr/>
        </p:nvSpPr>
        <p:spPr>
          <a:xfrm>
            <a:off x="0" y="0"/>
            <a:ext cx="9144000" cy="523220"/>
          </a:xfrm>
          <a:prstGeom prst="rect">
            <a:avLst/>
          </a:prstGeom>
          <a:noFill/>
        </p:spPr>
        <p:txBody>
          <a:bodyPr wrap="square" rtlCol="0">
            <a:spAutoFit/>
          </a:bodyPr>
          <a:lstStyle/>
          <a:p>
            <a:r>
              <a:rPr lang="lt-LT" sz="2800" b="1" dirty="0" smtClean="0">
                <a:solidFill>
                  <a:schemeClr val="tx1">
                    <a:lumMod val="85000"/>
                    <a:lumOff val="15000"/>
                  </a:schemeClr>
                </a:solidFill>
              </a:rPr>
              <a:t>2017 m. </a:t>
            </a:r>
            <a:r>
              <a:rPr lang="lt-LT" sz="2800" b="1" smtClean="0">
                <a:solidFill>
                  <a:schemeClr val="tx1">
                    <a:lumMod val="85000"/>
                    <a:lumOff val="15000"/>
                  </a:schemeClr>
                </a:solidFill>
              </a:rPr>
              <a:t>giluminiam </a:t>
            </a:r>
            <a:r>
              <a:rPr lang="lt-LT" sz="2800" b="1" dirty="0" smtClean="0">
                <a:solidFill>
                  <a:schemeClr val="tx1">
                    <a:lumMod val="85000"/>
                    <a:lumOff val="15000"/>
                  </a:schemeClr>
                </a:solidFill>
              </a:rPr>
              <a:t>tyrimui pasirinkti šie rodikliai </a:t>
            </a:r>
            <a:endParaRPr lang="lt-LT" dirty="0">
              <a:solidFill>
                <a:schemeClr val="tx1">
                  <a:lumMod val="85000"/>
                  <a:lumOff val="15000"/>
                </a:schemeClr>
              </a:solidFill>
            </a:endParaRPr>
          </a:p>
        </p:txBody>
      </p:sp>
      <p:graphicFrame>
        <p:nvGraphicFramePr>
          <p:cNvPr id="4" name="Table 3"/>
          <p:cNvGraphicFramePr>
            <a:graphicFrameLocks noGrp="1"/>
          </p:cNvGraphicFramePr>
          <p:nvPr/>
        </p:nvGraphicFramePr>
        <p:xfrm>
          <a:off x="228600" y="838200"/>
          <a:ext cx="8686800" cy="5982223"/>
        </p:xfrm>
        <a:graphic>
          <a:graphicData uri="http://schemas.openxmlformats.org/drawingml/2006/table">
            <a:tbl>
              <a:tblPr firstRow="1" bandRow="1">
                <a:tableStyleId>{5C22544A-7EE6-4342-B048-85BDC9FD1C3A}</a:tableStyleId>
              </a:tblPr>
              <a:tblGrid>
                <a:gridCol w="5181600"/>
                <a:gridCol w="3505200"/>
              </a:tblGrid>
              <a:tr h="396401">
                <a:tc>
                  <a:txBody>
                    <a:bodyPr/>
                    <a:lstStyle/>
                    <a:p>
                      <a:r>
                        <a:rPr lang="lt-LT" dirty="0" smtClean="0">
                          <a:solidFill>
                            <a:schemeClr val="tx1"/>
                          </a:solidFill>
                        </a:rPr>
                        <a:t>RODIKLIAI</a:t>
                      </a:r>
                      <a:endParaRPr lang="lt-LT" dirty="0">
                        <a:solidFill>
                          <a:schemeClr val="tx1"/>
                        </a:solidFill>
                      </a:endParaRPr>
                    </a:p>
                  </a:txBody>
                  <a:tcPr/>
                </a:tc>
                <a:tc>
                  <a:txBody>
                    <a:bodyPr/>
                    <a:lstStyle/>
                    <a:p>
                      <a:r>
                        <a:rPr lang="lt-LT" dirty="0" smtClean="0">
                          <a:solidFill>
                            <a:schemeClr val="tx1"/>
                          </a:solidFill>
                        </a:rPr>
                        <a:t>ATSAKINGAS ASMUO</a:t>
                      </a:r>
                      <a:endParaRPr lang="lt-LT" dirty="0">
                        <a:solidFill>
                          <a:schemeClr val="tx1"/>
                        </a:solidFill>
                      </a:endParaRPr>
                    </a:p>
                  </a:txBody>
                  <a:tcPr/>
                </a:tc>
              </a:tr>
              <a:tr h="1127598">
                <a:tc>
                  <a:txBody>
                    <a:bodyPr/>
                    <a:lstStyle/>
                    <a:p>
                      <a:r>
                        <a:rPr kumimoji="0" lang="lt-LT" sz="2800" kern="1200" dirty="0" smtClean="0">
                          <a:solidFill>
                            <a:schemeClr val="dk1"/>
                          </a:solidFill>
                          <a:latin typeface="+mn-lt"/>
                          <a:ea typeface="+mn-ea"/>
                          <a:cs typeface="+mn-cs"/>
                        </a:rPr>
                        <a:t>1.2.1. </a:t>
                      </a:r>
                      <a:r>
                        <a:rPr kumimoji="0" lang="lt-LT" sz="2800" b="1" kern="1200" dirty="0" smtClean="0">
                          <a:solidFill>
                            <a:srgbClr val="002060"/>
                          </a:solidFill>
                          <a:latin typeface="+mn-lt"/>
                          <a:ea typeface="+mn-ea"/>
                          <a:cs typeface="+mn-cs"/>
                        </a:rPr>
                        <a:t>Mokinio pasiekimai ir pažanga </a:t>
                      </a:r>
                      <a:r>
                        <a:rPr kumimoji="0" lang="lt-LT" sz="2800" kern="1200" dirty="0" smtClean="0">
                          <a:solidFill>
                            <a:schemeClr val="dk1"/>
                          </a:solidFill>
                          <a:latin typeface="+mn-lt"/>
                          <a:ea typeface="+mn-ea"/>
                          <a:cs typeface="+mn-cs"/>
                        </a:rPr>
                        <a:t>(sritis REZULTATAI)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dirty="0" smtClean="0"/>
                        <a:t>Jolita Kukanskienė</a:t>
                      </a:r>
                    </a:p>
                    <a:p>
                      <a:endParaRPr lang="lt-LT" sz="2800" dirty="0"/>
                    </a:p>
                  </a:txBody>
                  <a:tcPr/>
                </a:tc>
              </a:tr>
              <a:tr h="991003">
                <a:tc>
                  <a:txBody>
                    <a:bodyPr/>
                    <a:lstStyle/>
                    <a:p>
                      <a:r>
                        <a:rPr kumimoji="0" lang="lt-LT" sz="2800" kern="1200" dirty="0" smtClean="0">
                          <a:solidFill>
                            <a:schemeClr val="dk1"/>
                          </a:solidFill>
                          <a:latin typeface="+mn-lt"/>
                          <a:ea typeface="+mn-ea"/>
                          <a:cs typeface="+mn-cs"/>
                        </a:rPr>
                        <a:t>2.4.2. </a:t>
                      </a:r>
                      <a:r>
                        <a:rPr kumimoji="0" lang="lt-LT" sz="2800" b="1" kern="1200" dirty="0" smtClean="0">
                          <a:solidFill>
                            <a:srgbClr val="002060"/>
                          </a:solidFill>
                          <a:latin typeface="+mn-lt"/>
                          <a:ea typeface="+mn-ea"/>
                          <a:cs typeface="+mn-cs"/>
                        </a:rPr>
                        <a:t>Mokinių įsivertinimas </a:t>
                      </a:r>
                      <a:r>
                        <a:rPr kumimoji="0" lang="lt-LT" sz="2800" kern="1200" dirty="0" smtClean="0">
                          <a:solidFill>
                            <a:schemeClr val="dk1"/>
                          </a:solidFill>
                          <a:latin typeface="+mn-lt"/>
                          <a:ea typeface="+mn-ea"/>
                          <a:cs typeface="+mn-cs"/>
                        </a:rPr>
                        <a:t>(sritis UGDYMAS(IS) IR MOKINIŲ PATIRTYS)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dirty="0" smtClean="0"/>
                        <a:t>Svetlana Konkova</a:t>
                      </a:r>
                    </a:p>
                    <a:p>
                      <a:endParaRPr lang="lt-LT" sz="2800" dirty="0"/>
                    </a:p>
                  </a:txBody>
                  <a:tcPr/>
                </a:tc>
              </a:tr>
              <a:tr h="1288304">
                <a:tc>
                  <a:txBody>
                    <a:bodyPr/>
                    <a:lstStyle/>
                    <a:p>
                      <a:r>
                        <a:rPr kumimoji="0" lang="lt-LT" sz="2800" kern="1200" dirty="0" smtClean="0">
                          <a:solidFill>
                            <a:schemeClr val="dk1"/>
                          </a:solidFill>
                          <a:latin typeface="+mn-lt"/>
                          <a:ea typeface="+mn-ea"/>
                          <a:cs typeface="+mn-cs"/>
                        </a:rPr>
                        <a:t>4.1.2. </a:t>
                      </a:r>
                      <a:r>
                        <a:rPr kumimoji="0" lang="lt-LT" sz="2800" b="1" kern="1200" dirty="0" smtClean="0">
                          <a:solidFill>
                            <a:srgbClr val="002060"/>
                          </a:solidFill>
                          <a:latin typeface="+mn-lt"/>
                          <a:ea typeface="+mn-ea"/>
                          <a:cs typeface="+mn-cs"/>
                        </a:rPr>
                        <a:t>Lyderystė</a:t>
                      </a:r>
                      <a:r>
                        <a:rPr kumimoji="0" lang="lt-LT" sz="2800" kern="1200" baseline="0" dirty="0" smtClean="0">
                          <a:solidFill>
                            <a:schemeClr val="dk1"/>
                          </a:solidFill>
                          <a:latin typeface="+mn-lt"/>
                          <a:ea typeface="+mn-ea"/>
                          <a:cs typeface="+mn-cs"/>
                        </a:rPr>
                        <a:t> (sritis LYDERYSTĖ IR VADYBA)</a:t>
                      </a:r>
                      <a:endParaRPr kumimoji="0" lang="lt-LT" sz="2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dirty="0" smtClean="0"/>
                        <a:t>Aldona Petkevičienė </a:t>
                      </a:r>
                    </a:p>
                    <a:p>
                      <a:endParaRPr lang="lt-LT" sz="2800" dirty="0"/>
                    </a:p>
                  </a:txBody>
                  <a:tcPr/>
                </a:tc>
              </a:tr>
              <a:tr h="1288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b="0" dirty="0" smtClean="0"/>
                        <a:t>4.2.2. </a:t>
                      </a:r>
                      <a:r>
                        <a:rPr lang="lt-LT" sz="2800" b="1" dirty="0" smtClean="0">
                          <a:solidFill>
                            <a:srgbClr val="002060"/>
                          </a:solidFill>
                        </a:rPr>
                        <a:t>Bendradarbiavimas su tėvais </a:t>
                      </a:r>
                      <a:r>
                        <a:rPr kumimoji="0" lang="lt-LT" sz="2800" kern="1200" baseline="0" dirty="0" smtClean="0">
                          <a:solidFill>
                            <a:schemeClr val="dk1"/>
                          </a:solidFill>
                          <a:latin typeface="+mn-lt"/>
                          <a:ea typeface="+mn-ea"/>
                          <a:cs typeface="+mn-cs"/>
                        </a:rPr>
                        <a:t>(sritis LYDERYSTĖ IR VADYBA)</a:t>
                      </a:r>
                      <a:endParaRPr kumimoji="0" lang="lt-LT" sz="2800" kern="1200" dirty="0" smtClean="0">
                        <a:solidFill>
                          <a:schemeClr val="dk1"/>
                        </a:solidFill>
                        <a:latin typeface="+mn-lt"/>
                        <a:ea typeface="+mn-ea"/>
                        <a:cs typeface="+mn-cs"/>
                      </a:endParaRPr>
                    </a:p>
                    <a:p>
                      <a:endParaRPr lang="lt-LT" sz="2800" b="0" dirty="0"/>
                    </a:p>
                  </a:txBody>
                  <a:tcPr/>
                </a:tc>
                <a:tc>
                  <a:txBody>
                    <a:bodyPr/>
                    <a:lstStyle/>
                    <a:p>
                      <a:r>
                        <a:rPr lang="lt-LT" sz="2800" dirty="0" smtClean="0"/>
                        <a:t>Neringa Stasiūnienė</a:t>
                      </a:r>
                      <a:endParaRPr lang="lt-LT" sz="28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hlinkClick r:id="rId2" action="ppaction://hlinkfile"/>
              </a:rPr>
              <a:t>Veiklos kokybės įsivertinimo organizavimo planas</a:t>
            </a:r>
            <a:r>
              <a:rPr lang="lt-LT" dirty="0" smtClean="0"/>
              <a:t> 2017 m.</a:t>
            </a:r>
            <a:endParaRPr lang="lt-LT" dirty="0"/>
          </a:p>
        </p:txBody>
      </p:sp>
      <p:pic>
        <p:nvPicPr>
          <p:cNvPr id="9" name="Picture 2" descr="C:\Users\Vartotojas\Desktop\iqes_lt_header1(1).jpg"/>
          <p:cNvPicPr>
            <a:picLocks noGrp="1" noChangeAspect="1" noChangeArrowheads="1"/>
          </p:cNvPicPr>
          <p:nvPr>
            <p:ph sz="quarter" idx="1"/>
          </p:nvPr>
        </p:nvPicPr>
        <p:blipFill>
          <a:blip r:embed="rId3" cstate="print"/>
          <a:srcRect/>
          <a:stretch>
            <a:fillRect/>
          </a:stretch>
        </p:blipFill>
        <p:spPr bwMode="auto">
          <a:xfrm>
            <a:off x="0" y="2286000"/>
            <a:ext cx="8692160" cy="190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3200400"/>
          </a:xfrm>
        </p:spPr>
        <p:txBody>
          <a:bodyPr>
            <a:normAutofit/>
          </a:bodyPr>
          <a:lstStyle/>
          <a:p>
            <a:r>
              <a:rPr lang="lt-LT" b="1" dirty="0" smtClean="0"/>
              <a:t>Dėkoju už darbą gimnazijos veiklos kokybės įsivertinimo grupės nariams ir kviečiu pristatyti savo tirtą rodiklį.</a:t>
            </a:r>
            <a:endParaRPr lang="lt-LT" b="1" dirty="0"/>
          </a:p>
        </p:txBody>
      </p:sp>
      <p:pic>
        <p:nvPicPr>
          <p:cNvPr id="2050" name="Picture 2" descr="G:\Auditas 2017\2017 atlikti tyrimai ir duomenys\Ataskaita2017\9_3.jpg"/>
          <p:cNvPicPr>
            <a:picLocks noGrp="1" noChangeAspect="1" noChangeArrowheads="1"/>
          </p:cNvPicPr>
          <p:nvPr>
            <p:ph sz="quarter" idx="1"/>
          </p:nvPr>
        </p:nvPicPr>
        <p:blipFill>
          <a:blip r:embed="rId2" cstate="print"/>
          <a:srcRect/>
          <a:stretch>
            <a:fillRect/>
          </a:stretch>
        </p:blipFill>
        <p:spPr bwMode="auto">
          <a:xfrm>
            <a:off x="2514600" y="1066800"/>
            <a:ext cx="3552825" cy="17240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4572000"/>
          </a:xfrm>
        </p:spPr>
        <p:txBody>
          <a:bodyPr>
            <a:normAutofit fontScale="90000"/>
          </a:bodyPr>
          <a:lstStyle/>
          <a:p>
            <a:r>
              <a:rPr lang="lt-LT" sz="4000" b="1" dirty="0" smtClean="0"/>
              <a:t/>
            </a:r>
            <a:br>
              <a:rPr lang="lt-LT" sz="4000" b="1" dirty="0" smtClean="0"/>
            </a:br>
            <a:r>
              <a:rPr lang="lt-LT" sz="4000" b="1" dirty="0" smtClean="0"/>
              <a:t/>
            </a:r>
            <a:br>
              <a:rPr lang="lt-LT" sz="4000" b="1" dirty="0" smtClean="0"/>
            </a:br>
            <a:r>
              <a:rPr lang="lt-LT" sz="4000" b="1" dirty="0" smtClean="0"/>
              <a:t/>
            </a:r>
            <a:br>
              <a:rPr lang="lt-LT" sz="4000" b="1" dirty="0" smtClean="0"/>
            </a:br>
            <a:r>
              <a:rPr lang="lt-LT" sz="4000" dirty="0" smtClean="0"/>
              <a:t/>
            </a:r>
            <a:br>
              <a:rPr lang="lt-LT" sz="4000" dirty="0" smtClean="0"/>
            </a:br>
            <a:r>
              <a:rPr lang="lt-LT" sz="2700" dirty="0" smtClean="0">
                <a:latin typeface="Arial" charset="0"/>
                <a:cs typeface="Arial" charset="0"/>
              </a:rPr>
              <a:t/>
            </a:r>
            <a:br>
              <a:rPr lang="lt-LT" sz="2700" dirty="0" smtClean="0">
                <a:latin typeface="Arial" charset="0"/>
                <a:cs typeface="Arial" charset="0"/>
              </a:rPr>
            </a:br>
            <a:r>
              <a:rPr lang="lt-LT" dirty="0" smtClean="0"/>
              <a:t/>
            </a:r>
            <a:br>
              <a:rPr lang="lt-LT" dirty="0" smtClean="0"/>
            </a:br>
            <a:r>
              <a:rPr lang="lt-LT" dirty="0" smtClean="0">
                <a:latin typeface="Arial" charset="0"/>
                <a:cs typeface="Arial" charset="0"/>
              </a:rPr>
              <a:t/>
            </a:r>
            <a:br>
              <a:rPr lang="lt-LT" dirty="0" smtClean="0">
                <a:latin typeface="Arial" charset="0"/>
                <a:cs typeface="Arial" charset="0"/>
              </a:rPr>
            </a:br>
            <a:r>
              <a:rPr lang="lt-LT" dirty="0" smtClean="0">
                <a:latin typeface="Arial" charset="0"/>
                <a:cs typeface="Arial" charset="0"/>
              </a:rPr>
              <a:t/>
            </a:r>
            <a:br>
              <a:rPr lang="lt-LT" dirty="0" smtClean="0">
                <a:latin typeface="Arial" charset="0"/>
                <a:cs typeface="Arial" charset="0"/>
              </a:rPr>
            </a:br>
            <a:endParaRPr lang="lt-LT" dirty="0"/>
          </a:p>
        </p:txBody>
      </p:sp>
      <p:sp>
        <p:nvSpPr>
          <p:cNvPr id="3" name="TextBox 2"/>
          <p:cNvSpPr txBox="1"/>
          <p:nvPr/>
        </p:nvSpPr>
        <p:spPr>
          <a:xfrm>
            <a:off x="762000" y="152400"/>
            <a:ext cx="8382000" cy="646331"/>
          </a:xfrm>
          <a:prstGeom prst="rect">
            <a:avLst/>
          </a:prstGeom>
          <a:noFill/>
        </p:spPr>
        <p:txBody>
          <a:bodyPr wrap="square" rtlCol="0">
            <a:spAutoFit/>
          </a:bodyPr>
          <a:lstStyle/>
          <a:p>
            <a:r>
              <a:rPr lang="lt-LT" sz="3600" b="1" dirty="0" smtClean="0">
                <a:solidFill>
                  <a:srgbClr val="002060"/>
                </a:solidFill>
              </a:rPr>
              <a:t>Apibendrinimas</a:t>
            </a:r>
            <a:endParaRPr lang="lt-LT" sz="3600" b="1" dirty="0">
              <a:solidFill>
                <a:srgbClr val="002060"/>
              </a:solidFill>
            </a:endParaRPr>
          </a:p>
        </p:txBody>
      </p:sp>
      <p:graphicFrame>
        <p:nvGraphicFramePr>
          <p:cNvPr id="4" name="Table 3"/>
          <p:cNvGraphicFramePr>
            <a:graphicFrameLocks noGrp="1"/>
          </p:cNvGraphicFramePr>
          <p:nvPr/>
        </p:nvGraphicFramePr>
        <p:xfrm>
          <a:off x="228600" y="838200"/>
          <a:ext cx="8686800" cy="6028347"/>
        </p:xfrm>
        <a:graphic>
          <a:graphicData uri="http://schemas.openxmlformats.org/drawingml/2006/table">
            <a:tbl>
              <a:tblPr firstRow="1" bandRow="1">
                <a:tableStyleId>{5C22544A-7EE6-4342-B048-85BDC9FD1C3A}</a:tableStyleId>
              </a:tblPr>
              <a:tblGrid>
                <a:gridCol w="6400800"/>
                <a:gridCol w="2286000"/>
              </a:tblGrid>
              <a:tr h="396401">
                <a:tc>
                  <a:txBody>
                    <a:bodyPr/>
                    <a:lstStyle/>
                    <a:p>
                      <a:r>
                        <a:rPr lang="lt-LT" sz="2800" dirty="0" smtClean="0">
                          <a:solidFill>
                            <a:schemeClr val="tx1"/>
                          </a:solidFill>
                        </a:rPr>
                        <a:t>RODIKLIAI</a:t>
                      </a:r>
                      <a:endParaRPr lang="lt-LT" sz="2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b="1" dirty="0" smtClean="0">
                          <a:solidFill>
                            <a:schemeClr val="tx1">
                              <a:lumMod val="85000"/>
                              <a:lumOff val="15000"/>
                            </a:schemeClr>
                          </a:solidFill>
                        </a:rPr>
                        <a:t>LYGIAI</a:t>
                      </a:r>
                      <a:endParaRPr lang="lt-LT" sz="2800" dirty="0" smtClean="0">
                        <a:solidFill>
                          <a:schemeClr val="tx1">
                            <a:lumMod val="85000"/>
                            <a:lumOff val="15000"/>
                          </a:schemeClr>
                        </a:solidFill>
                      </a:endParaRPr>
                    </a:p>
                    <a:p>
                      <a:endParaRPr lang="lt-LT" dirty="0">
                        <a:solidFill>
                          <a:schemeClr val="tx1"/>
                        </a:solidFill>
                      </a:endParaRPr>
                    </a:p>
                  </a:txBody>
                  <a:tcPr/>
                </a:tc>
              </a:tr>
              <a:tr h="1127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t-LT" sz="2800" kern="1200" dirty="0" smtClean="0">
                          <a:solidFill>
                            <a:schemeClr val="dk1"/>
                          </a:solidFill>
                          <a:latin typeface="+mn-lt"/>
                          <a:ea typeface="+mn-ea"/>
                          <a:cs typeface="+mn-cs"/>
                        </a:rPr>
                        <a:t>4.1.2. </a:t>
                      </a:r>
                      <a:r>
                        <a:rPr kumimoji="0" lang="lt-LT" sz="2800" b="1" kern="1200" dirty="0" smtClean="0">
                          <a:solidFill>
                            <a:srgbClr val="002060"/>
                          </a:solidFill>
                          <a:latin typeface="+mn-lt"/>
                          <a:ea typeface="+mn-ea"/>
                          <a:cs typeface="+mn-cs"/>
                        </a:rPr>
                        <a:t>Lyderystė</a:t>
                      </a:r>
                      <a:endParaRPr kumimoji="0" lang="lt-LT" sz="2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6600" b="1" dirty="0" smtClean="0">
                          <a:solidFill>
                            <a:srgbClr val="FF0000"/>
                          </a:solidFill>
                        </a:rPr>
                        <a:t>3,5</a:t>
                      </a:r>
                    </a:p>
                    <a:p>
                      <a:endParaRPr lang="lt-LT" sz="2800" dirty="0"/>
                    </a:p>
                  </a:txBody>
                  <a:tcPr/>
                </a:tc>
              </a:tr>
              <a:tr h="9910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b="0" dirty="0" smtClean="0"/>
                        <a:t>4.2.2. </a:t>
                      </a:r>
                      <a:r>
                        <a:rPr lang="lt-LT" sz="2800" b="1" dirty="0" smtClean="0">
                          <a:solidFill>
                            <a:srgbClr val="002060"/>
                          </a:solidFill>
                        </a:rPr>
                        <a:t>Bendradarbiavimas su tėvais</a:t>
                      </a:r>
                      <a:endParaRPr kumimoji="0" lang="lt-LT" sz="2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5400" b="1" dirty="0" smtClean="0">
                          <a:solidFill>
                            <a:srgbClr val="FF0000"/>
                          </a:solidFill>
                        </a:rPr>
                        <a:t>3,2</a:t>
                      </a:r>
                    </a:p>
                  </a:txBody>
                  <a:tcPr/>
                </a:tc>
              </a:tr>
              <a:tr h="1288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t-LT" sz="2800" kern="1200" dirty="0" smtClean="0">
                          <a:solidFill>
                            <a:schemeClr val="dk1"/>
                          </a:solidFill>
                          <a:latin typeface="+mn-lt"/>
                          <a:ea typeface="+mn-ea"/>
                          <a:cs typeface="+mn-cs"/>
                        </a:rPr>
                        <a:t>2.4.2. </a:t>
                      </a:r>
                      <a:r>
                        <a:rPr kumimoji="0" lang="lt-LT" sz="2800" b="1" kern="1200" dirty="0" smtClean="0">
                          <a:solidFill>
                            <a:srgbClr val="002060"/>
                          </a:solidFill>
                          <a:latin typeface="+mn-lt"/>
                          <a:ea typeface="+mn-ea"/>
                          <a:cs typeface="+mn-cs"/>
                        </a:rPr>
                        <a:t>Mokinių įsivertinimas</a:t>
                      </a:r>
                      <a:endParaRPr kumimoji="0" lang="lt-LT" sz="2800" kern="1200" dirty="0" smtClean="0">
                        <a:solidFill>
                          <a:schemeClr val="dk1"/>
                        </a:solidFill>
                        <a:latin typeface="+mn-lt"/>
                        <a:ea typeface="+mn-ea"/>
                        <a:cs typeface="+mn-cs"/>
                      </a:endParaRPr>
                    </a:p>
                    <a:p>
                      <a:endParaRPr kumimoji="0" lang="lt-LT" sz="2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4400" b="1" dirty="0" smtClean="0">
                          <a:solidFill>
                            <a:srgbClr val="FF0000"/>
                          </a:solidFill>
                        </a:rPr>
                        <a:t>3,1</a:t>
                      </a:r>
                    </a:p>
                    <a:p>
                      <a:endParaRPr lang="lt-LT" sz="4400" b="1" dirty="0">
                        <a:solidFill>
                          <a:srgbClr val="FF0000"/>
                        </a:solidFill>
                      </a:endParaRPr>
                    </a:p>
                  </a:txBody>
                  <a:tcPr/>
                </a:tc>
              </a:tr>
              <a:tr h="1288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t-LT" sz="2800" kern="1200" dirty="0" smtClean="0">
                          <a:solidFill>
                            <a:schemeClr val="dk1"/>
                          </a:solidFill>
                          <a:latin typeface="+mn-lt"/>
                          <a:ea typeface="+mn-ea"/>
                          <a:cs typeface="+mn-cs"/>
                        </a:rPr>
                        <a:t>1.2.1. </a:t>
                      </a:r>
                      <a:r>
                        <a:rPr kumimoji="0" lang="lt-LT" sz="2800" b="1" kern="1200" dirty="0" smtClean="0">
                          <a:solidFill>
                            <a:srgbClr val="002060"/>
                          </a:solidFill>
                          <a:latin typeface="+mn-lt"/>
                          <a:ea typeface="+mn-ea"/>
                          <a:cs typeface="+mn-cs"/>
                        </a:rPr>
                        <a:t>Mokinio pasiekimai ir pažanga </a:t>
                      </a:r>
                      <a:endParaRPr kumimoji="0" lang="lt-LT" sz="2800" kern="1200" dirty="0" smtClean="0">
                        <a:solidFill>
                          <a:schemeClr val="dk1"/>
                        </a:solidFill>
                        <a:latin typeface="+mn-lt"/>
                        <a:ea typeface="+mn-ea"/>
                        <a:cs typeface="+mn-cs"/>
                      </a:endParaRPr>
                    </a:p>
                    <a:p>
                      <a:endParaRPr lang="lt-LT"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2800" b="1" dirty="0" smtClean="0">
                          <a:solidFill>
                            <a:srgbClr val="FF0000"/>
                          </a:solidFill>
                        </a:rPr>
                        <a:t>2,8</a:t>
                      </a:r>
                    </a:p>
                    <a:p>
                      <a:endParaRPr lang="lt-LT" sz="28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Tobulintini aspektai, rekomendacijos</a:t>
            </a:r>
            <a:endParaRPr lang="lt-LT" b="1" dirty="0"/>
          </a:p>
        </p:txBody>
      </p:sp>
      <p:pic>
        <p:nvPicPr>
          <p:cNvPr id="2050" name="Picture 2" descr="C:\Users\Vartotojas\Desktop\apie-mus.jpg"/>
          <p:cNvPicPr>
            <a:picLocks noGrp="1" noChangeAspect="1" noChangeArrowheads="1"/>
          </p:cNvPicPr>
          <p:nvPr>
            <p:ph sz="quarter" idx="1"/>
          </p:nvPr>
        </p:nvPicPr>
        <p:blipFill>
          <a:blip r:embed="rId2" cstate="print"/>
          <a:srcRect/>
          <a:stretch>
            <a:fillRect/>
          </a:stretch>
        </p:blipFill>
        <p:spPr bwMode="auto">
          <a:xfrm>
            <a:off x="1935162" y="1295400"/>
            <a:ext cx="5029200" cy="5029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Rekomendacijos</a:t>
            </a:r>
            <a:endParaRPr lang="lt-LT" b="1" dirty="0"/>
          </a:p>
        </p:txBody>
      </p:sp>
      <p:graphicFrame>
        <p:nvGraphicFramePr>
          <p:cNvPr id="4" name="Content Placeholder 3"/>
          <p:cNvGraphicFramePr>
            <a:graphicFrameLocks noGrp="1"/>
          </p:cNvGraphicFramePr>
          <p:nvPr>
            <p:ph sz="quarter" idx="1"/>
          </p:nvPr>
        </p:nvGraphicFramePr>
        <p:xfrm>
          <a:off x="0" y="1295400"/>
          <a:ext cx="9144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lt-LT" b="1" dirty="0" smtClean="0"/>
              <a:t>Rekomendacijos</a:t>
            </a:r>
            <a:endParaRPr lang="lt-LT" b="1" dirty="0"/>
          </a:p>
        </p:txBody>
      </p:sp>
      <p:graphicFrame>
        <p:nvGraphicFramePr>
          <p:cNvPr id="4" name="Content Placeholder 3"/>
          <p:cNvGraphicFramePr>
            <a:graphicFrameLocks noGrp="1"/>
          </p:cNvGraphicFramePr>
          <p:nvPr>
            <p:ph sz="quarter" idx="1"/>
          </p:nvPr>
        </p:nvGraphicFramePr>
        <p:xfrm>
          <a:off x="228600" y="914400"/>
          <a:ext cx="10287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lt-LT" b="1" cap="all" dirty="0" smtClean="0"/>
              <a:t>AUSTĖJA LANDSBERGIENĖ. KIEK (IR AR) TURI TĖVAI ĮSITRAUKTI Į VAIKO UGDYMO(SI) PROCESĄ?</a:t>
            </a:r>
            <a:endParaRPr lang="lt-LT" dirty="0"/>
          </a:p>
        </p:txBody>
      </p:sp>
      <p:sp>
        <p:nvSpPr>
          <p:cNvPr id="3" name="Content Placeholder 2"/>
          <p:cNvSpPr>
            <a:spLocks noGrp="1"/>
          </p:cNvSpPr>
          <p:nvPr>
            <p:ph sz="quarter" idx="1"/>
          </p:nvPr>
        </p:nvSpPr>
        <p:spPr>
          <a:xfrm>
            <a:off x="457200" y="1981200"/>
            <a:ext cx="8229600" cy="3581400"/>
          </a:xfrm>
        </p:spPr>
        <p:txBody>
          <a:bodyPr>
            <a:normAutofit/>
          </a:bodyPr>
          <a:lstStyle/>
          <a:p>
            <a:endParaRPr lang="lt-LT" dirty="0" smtClean="0"/>
          </a:p>
          <a:p>
            <a:r>
              <a:rPr lang="lt-LT" dirty="0" smtClean="0">
                <a:hlinkClick r:id="rId2"/>
              </a:rPr>
              <a:t>Straipsnio nuoroda</a:t>
            </a:r>
            <a:endParaRPr lang="lt-LT" dirty="0" smtClean="0"/>
          </a:p>
          <a:p>
            <a:endParaRPr lang="lt-LT" dirty="0" smtClean="0"/>
          </a:p>
          <a:p>
            <a:r>
              <a:rPr lang="lt-LT" dirty="0" smtClean="0"/>
              <a:t>Mokslininkai jau sutaria, kad bene didžiausia valstybinio švietimo problema dažniausiai yra ne lėšų stygius, ne nekompetetingi pedagogai (nes jų nėra tiek daug), ne prasta vadyba, o menkas tėvų dalyvavimas ugdymo(si) procese.</a:t>
            </a:r>
            <a:endParaRPr lang="lt-LT" dirty="0"/>
          </a:p>
        </p:txBody>
      </p:sp>
      <p:pic>
        <p:nvPicPr>
          <p:cNvPr id="1026" name="Picture 2" descr="G:\Auditas 2017\2017 atlikti tyrimai ir duomenys\Ataskaita2017\fd5aca24ec871d259dc8aac15e18a614814f409c.jpg"/>
          <p:cNvPicPr>
            <a:picLocks noChangeAspect="1" noChangeArrowheads="1"/>
          </p:cNvPicPr>
          <p:nvPr/>
        </p:nvPicPr>
        <p:blipFill>
          <a:blip r:embed="rId3" cstate="print"/>
          <a:srcRect/>
          <a:stretch>
            <a:fillRect/>
          </a:stretch>
        </p:blipFill>
        <p:spPr bwMode="auto">
          <a:xfrm>
            <a:off x="5562600" y="1066800"/>
            <a:ext cx="3248025" cy="229521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rmAutofit fontScale="90000"/>
          </a:bodyPr>
          <a:lstStyle/>
          <a:p>
            <a:r>
              <a:rPr lang="lt-LT" b="1" cap="all" dirty="0" smtClean="0"/>
              <a:t>AUSTĖJA LANDSBERGIENĖ. KIEK (IR AR) TURI TĖVAI ĮSITRAUKTI Į VAIKO UGDYMO(SI) PROCESĄ?</a:t>
            </a:r>
            <a:br>
              <a:rPr lang="lt-LT" b="1" cap="all" dirty="0" smtClean="0"/>
            </a:br>
            <a:endParaRPr lang="lt-LT" dirty="0"/>
          </a:p>
        </p:txBody>
      </p:sp>
      <p:sp>
        <p:nvSpPr>
          <p:cNvPr id="3" name="Content Placeholder 2"/>
          <p:cNvSpPr>
            <a:spLocks noGrp="1"/>
          </p:cNvSpPr>
          <p:nvPr>
            <p:ph sz="quarter" idx="1"/>
          </p:nvPr>
        </p:nvSpPr>
        <p:spPr>
          <a:xfrm>
            <a:off x="457200" y="1524000"/>
            <a:ext cx="8229600" cy="4632960"/>
          </a:xfrm>
        </p:spPr>
        <p:txBody>
          <a:bodyPr/>
          <a:lstStyle/>
          <a:p>
            <a:r>
              <a:rPr lang="lt-LT" dirty="0" smtClean="0"/>
              <a:t>Kuo anksčiau tėvai įsitraukia į vaiko ugdymo(si) procesą, tuo geresnių rezultatų pasiekia vaikas;</a:t>
            </a:r>
          </a:p>
          <a:p>
            <a:r>
              <a:rPr lang="lt-LT" dirty="0" smtClean="0"/>
              <a:t>Kuo veikla yra labiau susijusi su pačiu vaiku, tuo veiksmingesnis yra tėvų įsitraukimas. Pavyzdžiui, tai, kad jūs [tėvai] auklėtojai duodate pinigų priemonėms nupirkti, yra mažiausiai efektyvu. Vidutinis veiksmingumas yra tada, kai, pavyzdžiui, jūs siuvate rūbus vaikų Kalėdų renginiui kartu su vaiku išrinkdami medžiagą, apie tai kalbėdami ir pan. </a:t>
            </a:r>
            <a:r>
              <a:rPr lang="lt-LT" b="1" u="sng" dirty="0" smtClean="0"/>
              <a:t>Jeigu ateinate paskaityti pasakos vaiko klasei, jeigu savanoriaujate vaiko mokykloje, yra veiksmingiausia. </a:t>
            </a:r>
            <a:endParaRPr lang="lt-LT"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Rekomendacijos</a:t>
            </a:r>
            <a:endParaRPr lang="lt-LT" b="1" dirty="0"/>
          </a:p>
        </p:txBody>
      </p:sp>
      <p:graphicFrame>
        <p:nvGraphicFramePr>
          <p:cNvPr id="4" name="Content Placeholder 3"/>
          <p:cNvGraphicFramePr>
            <a:graphicFrameLocks noGrp="1"/>
          </p:cNvGraphicFramePr>
          <p:nvPr>
            <p:ph sz="quarter" idx="1"/>
          </p:nvPr>
        </p:nvGraphicFramePr>
        <p:xfrm>
          <a:off x="152400" y="1219201"/>
          <a:ext cx="8991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NMVA ataskaitos duomenys (2016) </a:t>
            </a:r>
            <a:endParaRPr lang="lt-LT" dirty="0"/>
          </a:p>
        </p:txBody>
      </p:sp>
      <p:pic>
        <p:nvPicPr>
          <p:cNvPr id="66562" name="Picture 2"/>
          <p:cNvPicPr>
            <a:picLocks noGrp="1" noChangeAspect="1" noChangeArrowheads="1"/>
          </p:cNvPicPr>
          <p:nvPr>
            <p:ph sz="quarter" idx="1"/>
          </p:nvPr>
        </p:nvPicPr>
        <p:blipFill>
          <a:blip r:embed="rId2" cstate="print"/>
          <a:srcRect/>
          <a:stretch>
            <a:fillRect/>
          </a:stretch>
        </p:blipFill>
        <p:spPr bwMode="auto">
          <a:xfrm>
            <a:off x="0" y="1100743"/>
            <a:ext cx="9144000" cy="517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Pamąstymai ...</a:t>
            </a:r>
            <a:endParaRPr lang="lt-LT" b="1" dirty="0"/>
          </a:p>
        </p:txBody>
      </p:sp>
      <p:sp>
        <p:nvSpPr>
          <p:cNvPr id="3" name="Content Placeholder 2"/>
          <p:cNvSpPr>
            <a:spLocks noGrp="1"/>
          </p:cNvSpPr>
          <p:nvPr>
            <p:ph sz="quarter" idx="1"/>
          </p:nvPr>
        </p:nvSpPr>
        <p:spPr/>
        <p:txBody>
          <a:bodyPr/>
          <a:lstStyle/>
          <a:p>
            <a:r>
              <a:rPr lang="lt-LT" dirty="0" smtClean="0"/>
              <a:t>Gal ne visus mūsų pagyrimus vaikai priima kaip pagyrimus.</a:t>
            </a:r>
          </a:p>
          <a:p>
            <a:r>
              <a:rPr lang="lt-LT" dirty="0" smtClean="0"/>
              <a:t>„Dėmesio stokos“ karta? </a:t>
            </a:r>
          </a:p>
          <a:p>
            <a:r>
              <a:rPr lang="pt-BR" dirty="0" smtClean="0">
                <a:hlinkClick r:id="rId2"/>
              </a:rPr>
              <a:t>Ar galima vaiką girti žodžiu „šaunuolis“?</a:t>
            </a:r>
            <a:r>
              <a:rPr lang="lt-LT" dirty="0" smtClean="0"/>
              <a:t> 0.41 – 4.04 min.</a:t>
            </a:r>
            <a:endParaRPr lang="lt-L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rmAutofit/>
          </a:bodyPr>
          <a:lstStyle/>
          <a:p>
            <a:r>
              <a:rPr lang="lt-LT" sz="4000" b="1" dirty="0" smtClean="0"/>
              <a:t>POKYČIŲ APŽVALGA</a:t>
            </a:r>
            <a:r>
              <a:rPr lang="lt-LT" sz="4000" dirty="0" smtClean="0"/>
              <a:t/>
            </a:r>
            <a:br>
              <a:rPr lang="lt-LT" sz="4000" dirty="0" smtClean="0"/>
            </a:br>
            <a:endParaRPr lang="lt-LT" sz="4000" dirty="0"/>
          </a:p>
        </p:txBody>
      </p:sp>
      <p:sp>
        <p:nvSpPr>
          <p:cNvPr id="3" name="Content Placeholder 2"/>
          <p:cNvSpPr>
            <a:spLocks noGrp="1"/>
          </p:cNvSpPr>
          <p:nvPr>
            <p:ph sz="quarter" idx="1"/>
          </p:nvPr>
        </p:nvSpPr>
        <p:spPr>
          <a:xfrm>
            <a:off x="457200" y="1219200"/>
            <a:ext cx="8229600" cy="4937760"/>
          </a:xfrm>
        </p:spPr>
        <p:txBody>
          <a:bodyPr>
            <a:normAutofit/>
          </a:bodyPr>
          <a:lstStyle/>
          <a:p>
            <a:endParaRPr lang="lt-LT" sz="4400" dirty="0"/>
          </a:p>
        </p:txBody>
      </p:sp>
      <p:graphicFrame>
        <p:nvGraphicFramePr>
          <p:cNvPr id="5" name="Diagram 4"/>
          <p:cNvGraphicFramePr/>
          <p:nvPr/>
        </p:nvGraphicFramePr>
        <p:xfrm>
          <a:off x="304800" y="2438400"/>
          <a:ext cx="8534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t>Rekomendacijos</a:t>
            </a:r>
            <a:endParaRPr lang="lt-LT" b="1" dirty="0"/>
          </a:p>
        </p:txBody>
      </p:sp>
      <p:graphicFrame>
        <p:nvGraphicFramePr>
          <p:cNvPr id="4" name="Content Placeholder 3"/>
          <p:cNvGraphicFramePr>
            <a:graphicFrameLocks noGrp="1"/>
          </p:cNvGraphicFramePr>
          <p:nvPr>
            <p:ph sz="quarter" idx="1"/>
          </p:nvPr>
        </p:nvGraphicFramePr>
        <p:xfrm>
          <a:off x="0" y="1295400"/>
          <a:ext cx="9144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304800" y="1752600"/>
            <a:ext cx="982962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828800"/>
          </a:xfrm>
        </p:spPr>
        <p:txBody>
          <a:bodyPr>
            <a:normAutofit/>
          </a:bodyPr>
          <a:lstStyle/>
          <a:p>
            <a:r>
              <a:rPr lang="lt-LT" b="1" dirty="0" smtClean="0"/>
              <a:t>Dėkojame už dėmesį ir kantrybę!</a:t>
            </a:r>
            <a:br>
              <a:rPr lang="lt-LT" b="1" dirty="0" smtClean="0"/>
            </a:br>
            <a:endParaRPr lang="lt-LT" b="1" dirty="0"/>
          </a:p>
        </p:txBody>
      </p:sp>
      <p:pic>
        <p:nvPicPr>
          <p:cNvPr id="2051" name="Picture 3" descr="C:\Users\Vartotojas\Desktop\5832fc27cc64t.jpg"/>
          <p:cNvPicPr>
            <a:picLocks noGrp="1" noChangeAspect="1" noChangeArrowheads="1"/>
          </p:cNvPicPr>
          <p:nvPr>
            <p:ph sz="quarter" idx="1"/>
          </p:nvPr>
        </p:nvPicPr>
        <p:blipFill>
          <a:blip r:embed="rId2" cstate="print"/>
          <a:srcRect/>
          <a:stretch>
            <a:fillRect/>
          </a:stretch>
        </p:blipFill>
        <p:spPr bwMode="auto">
          <a:xfrm>
            <a:off x="2362200" y="1600200"/>
            <a:ext cx="4648200" cy="31049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3"/>
          <p:cNvSpPr txBox="1">
            <a:spLocks noGrp="1"/>
          </p:cNvSpPr>
          <p:nvPr/>
        </p:nvSpPr>
        <p:spPr bwMode="auto">
          <a:xfrm>
            <a:off x="8410575" y="6181725"/>
            <a:ext cx="609600" cy="457200"/>
          </a:xfrm>
          <a:prstGeom prst="rect">
            <a:avLst/>
          </a:prstGeom>
          <a:noFill/>
          <a:ln w="9525">
            <a:noFill/>
            <a:miter lim="800000"/>
            <a:headEnd/>
            <a:tailEnd/>
          </a:ln>
        </p:spPr>
        <p:txBody>
          <a:bodyPr lIns="0" tIns="0" rIns="0" bIns="0" anchor="ctr"/>
          <a:lstStyle/>
          <a:p>
            <a:pPr algn="ctr"/>
            <a:fld id="{680DFFD8-9295-4780-8162-0C66815BF629}" type="slidenum">
              <a:rPr lang="lt-LT" altLang="lt-LT" sz="1600">
                <a:solidFill>
                  <a:schemeClr val="tx2"/>
                </a:solidFill>
                <a:latin typeface="Times New Roman" pitchFamily="18" charset="0"/>
              </a:rPr>
              <a:pPr algn="ctr"/>
              <a:t>4</a:t>
            </a:fld>
            <a:endParaRPr lang="lt-LT" altLang="lt-LT" sz="1600">
              <a:solidFill>
                <a:schemeClr val="tx2"/>
              </a:solidFill>
              <a:latin typeface="Times New Roman" pitchFamily="18" charset="0"/>
            </a:endParaRPr>
          </a:p>
        </p:txBody>
      </p:sp>
      <p:sp>
        <p:nvSpPr>
          <p:cNvPr id="12294" name="AutoShape 4"/>
          <p:cNvSpPr>
            <a:spLocks noChangeArrowheads="1"/>
          </p:cNvSpPr>
          <p:nvPr/>
        </p:nvSpPr>
        <p:spPr bwMode="auto">
          <a:xfrm>
            <a:off x="539750" y="1557338"/>
            <a:ext cx="936625" cy="1223962"/>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anchor="ctr"/>
          <a:lstStyle/>
          <a:p>
            <a:pPr algn="ctr">
              <a:defRPr/>
            </a:pPr>
            <a:r>
              <a:rPr lang="lt-LT" sz="1400" dirty="0">
                <a:latin typeface="Comic Sans MS" pitchFamily="66" charset="0"/>
                <a:cs typeface="Arial" charset="0"/>
              </a:rPr>
              <a:t>1.</a:t>
            </a:r>
          </a:p>
          <a:p>
            <a:pPr algn="ctr">
              <a:defRPr/>
            </a:pPr>
            <a:r>
              <a:rPr lang="lt-LT" sz="1400" dirty="0">
                <a:latin typeface="Comic Sans MS" pitchFamily="66" charset="0"/>
                <a:cs typeface="Arial" charset="0"/>
              </a:rPr>
              <a:t>Ugdymo </a:t>
            </a:r>
          </a:p>
          <a:p>
            <a:pPr algn="ctr">
              <a:defRPr/>
            </a:pPr>
            <a:r>
              <a:rPr lang="lt-LT" sz="1400" dirty="0">
                <a:latin typeface="Comic Sans MS" pitchFamily="66" charset="0"/>
                <a:cs typeface="Arial" charset="0"/>
              </a:rPr>
              <a:t>turinys       </a:t>
            </a:r>
          </a:p>
        </p:txBody>
      </p:sp>
      <p:sp>
        <p:nvSpPr>
          <p:cNvPr id="12297" name="AutoShape 7"/>
          <p:cNvSpPr>
            <a:spLocks noChangeArrowheads="1"/>
          </p:cNvSpPr>
          <p:nvPr/>
        </p:nvSpPr>
        <p:spPr bwMode="auto">
          <a:xfrm>
            <a:off x="3995738" y="1557338"/>
            <a:ext cx="1152525" cy="1223962"/>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anchor="ctr"/>
          <a:lstStyle/>
          <a:p>
            <a:pPr algn="ctr">
              <a:defRPr/>
            </a:pPr>
            <a:r>
              <a:rPr lang="lt-LT" sz="1400" dirty="0">
                <a:latin typeface="Comic Sans MS" pitchFamily="66" charset="0"/>
                <a:cs typeface="Arial" charset="0"/>
              </a:rPr>
              <a:t>4.</a:t>
            </a:r>
          </a:p>
          <a:p>
            <a:pPr algn="ctr">
              <a:defRPr/>
            </a:pPr>
            <a:r>
              <a:rPr lang="lt-LT" sz="1400" dirty="0">
                <a:latin typeface="Comic Sans MS" pitchFamily="66" charset="0"/>
                <a:cs typeface="Arial" charset="0"/>
              </a:rPr>
              <a:t>Pagalba </a:t>
            </a:r>
          </a:p>
          <a:p>
            <a:pPr algn="ctr">
              <a:defRPr/>
            </a:pPr>
            <a:r>
              <a:rPr lang="lt-LT" sz="1400" dirty="0">
                <a:latin typeface="Comic Sans MS" pitchFamily="66" charset="0"/>
                <a:cs typeface="Arial" charset="0"/>
              </a:rPr>
              <a:t>moksleiviams</a:t>
            </a:r>
          </a:p>
        </p:txBody>
      </p:sp>
      <p:sp>
        <p:nvSpPr>
          <p:cNvPr id="12298" name="AutoShape 8"/>
          <p:cNvSpPr>
            <a:spLocks noChangeArrowheads="1"/>
          </p:cNvSpPr>
          <p:nvPr/>
        </p:nvSpPr>
        <p:spPr bwMode="auto">
          <a:xfrm>
            <a:off x="5292725" y="1557338"/>
            <a:ext cx="935038" cy="1223962"/>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anchor="ctr"/>
          <a:lstStyle/>
          <a:p>
            <a:pPr algn="ctr">
              <a:defRPr/>
            </a:pPr>
            <a:r>
              <a:rPr lang="lt-LT" sz="1400" dirty="0">
                <a:latin typeface="Comic Sans MS" pitchFamily="66" charset="0"/>
                <a:cs typeface="Arial" charset="0"/>
              </a:rPr>
              <a:t>5.</a:t>
            </a:r>
          </a:p>
          <a:p>
            <a:pPr algn="ctr">
              <a:defRPr/>
            </a:pPr>
            <a:r>
              <a:rPr lang="lt-LT" sz="1400" dirty="0">
                <a:latin typeface="Comic Sans MS" pitchFamily="66" charset="0"/>
                <a:cs typeface="Arial" charset="0"/>
              </a:rPr>
              <a:t>Etosas</a:t>
            </a:r>
          </a:p>
        </p:txBody>
      </p:sp>
      <p:sp>
        <p:nvSpPr>
          <p:cNvPr id="12299" name="AutoShape 9"/>
          <p:cNvSpPr>
            <a:spLocks noChangeArrowheads="1"/>
          </p:cNvSpPr>
          <p:nvPr/>
        </p:nvSpPr>
        <p:spPr bwMode="auto">
          <a:xfrm>
            <a:off x="6372225" y="1557338"/>
            <a:ext cx="936625" cy="1223962"/>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anchor="ctr"/>
          <a:lstStyle/>
          <a:p>
            <a:pPr algn="ctr">
              <a:defRPr/>
            </a:pPr>
            <a:r>
              <a:rPr lang="lt-LT" sz="1400" dirty="0">
                <a:latin typeface="Comic Sans MS" pitchFamily="66" charset="0"/>
                <a:cs typeface="Arial" charset="0"/>
              </a:rPr>
              <a:t>6.</a:t>
            </a:r>
          </a:p>
          <a:p>
            <a:pPr algn="ctr">
              <a:defRPr/>
            </a:pPr>
            <a:r>
              <a:rPr lang="lt-LT" sz="1400" dirty="0">
                <a:latin typeface="Comic Sans MS" pitchFamily="66" charset="0"/>
                <a:cs typeface="Arial" charset="0"/>
              </a:rPr>
              <a:t>Ištekliai</a:t>
            </a:r>
          </a:p>
        </p:txBody>
      </p:sp>
      <p:sp>
        <p:nvSpPr>
          <p:cNvPr id="12300" name="AutoShape 10"/>
          <p:cNvSpPr>
            <a:spLocks noChangeArrowheads="1"/>
          </p:cNvSpPr>
          <p:nvPr/>
        </p:nvSpPr>
        <p:spPr bwMode="auto">
          <a:xfrm>
            <a:off x="7451725" y="1557338"/>
            <a:ext cx="1152525" cy="1223962"/>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anchor="ctr"/>
          <a:lstStyle/>
          <a:p>
            <a:pPr algn="ctr">
              <a:defRPr/>
            </a:pPr>
            <a:r>
              <a:rPr lang="lt-LT" sz="1400" dirty="0">
                <a:latin typeface="Comic Sans MS" pitchFamily="66" charset="0"/>
                <a:cs typeface="Arial" charset="0"/>
              </a:rPr>
              <a:t>7.</a:t>
            </a:r>
          </a:p>
          <a:p>
            <a:pPr algn="ctr">
              <a:defRPr/>
            </a:pPr>
            <a:r>
              <a:rPr lang="lt-LT" sz="1400" dirty="0">
                <a:latin typeface="Comic Sans MS" pitchFamily="66" charset="0"/>
                <a:cs typeface="Arial" charset="0"/>
              </a:rPr>
              <a:t>Valdymas </a:t>
            </a:r>
          </a:p>
          <a:p>
            <a:pPr algn="ctr">
              <a:defRPr/>
            </a:pPr>
            <a:r>
              <a:rPr lang="lt-LT" sz="1400" dirty="0">
                <a:latin typeface="Comic Sans MS" pitchFamily="66" charset="0"/>
                <a:cs typeface="Arial" charset="0"/>
              </a:rPr>
              <a:t>ir </a:t>
            </a:r>
          </a:p>
          <a:p>
            <a:pPr algn="ctr">
              <a:defRPr/>
            </a:pPr>
            <a:r>
              <a:rPr lang="lt-LT" sz="1400" dirty="0">
                <a:latin typeface="Comic Sans MS" pitchFamily="66" charset="0"/>
                <a:cs typeface="Arial" charset="0"/>
              </a:rPr>
              <a:t>kokybės </a:t>
            </a:r>
          </a:p>
          <a:p>
            <a:pPr algn="ctr">
              <a:defRPr/>
            </a:pPr>
            <a:r>
              <a:rPr lang="lt-LT" sz="1400" dirty="0">
                <a:latin typeface="Comic Sans MS" pitchFamily="66" charset="0"/>
                <a:cs typeface="Arial" charset="0"/>
              </a:rPr>
              <a:t>garantavimas</a:t>
            </a:r>
          </a:p>
        </p:txBody>
      </p:sp>
      <p:sp>
        <p:nvSpPr>
          <p:cNvPr id="8201" name="AutoShape 14"/>
          <p:cNvSpPr>
            <a:spLocks noChangeArrowheads="1"/>
          </p:cNvSpPr>
          <p:nvPr/>
        </p:nvSpPr>
        <p:spPr bwMode="auto">
          <a:xfrm>
            <a:off x="5545138" y="3573463"/>
            <a:ext cx="1152525" cy="1152525"/>
          </a:xfrm>
          <a:prstGeom prst="roundRect">
            <a:avLst>
              <a:gd name="adj" fmla="val 16667"/>
            </a:avLst>
          </a:prstGeom>
          <a:solidFill>
            <a:srgbClr val="E2B7E5"/>
          </a:solidFill>
          <a:ln w="9525">
            <a:solidFill>
              <a:schemeClr val="bg1"/>
            </a:solidFill>
            <a:round/>
            <a:headEnd/>
            <a:tailEnd/>
          </a:ln>
        </p:spPr>
        <p:txBody>
          <a:bodyPr wrap="none" anchor="ctr"/>
          <a:lstStyle/>
          <a:p>
            <a:pPr algn="ctr"/>
            <a:r>
              <a:rPr lang="lt-LT" altLang="lt-LT" sz="1400">
                <a:solidFill>
                  <a:srgbClr val="0033CC"/>
                </a:solidFill>
                <a:latin typeface="Comic Sans MS" pitchFamily="66" charset="0"/>
              </a:rPr>
              <a:t>4.</a:t>
            </a:r>
          </a:p>
          <a:p>
            <a:pPr algn="ctr"/>
            <a:r>
              <a:rPr lang="lt-LT" altLang="lt-LT" sz="1400">
                <a:solidFill>
                  <a:srgbClr val="0033CC"/>
                </a:solidFill>
                <a:latin typeface="Comic Sans MS" pitchFamily="66" charset="0"/>
              </a:rPr>
              <a:t>Pagalba </a:t>
            </a:r>
          </a:p>
          <a:p>
            <a:pPr algn="ctr"/>
            <a:r>
              <a:rPr lang="lt-LT" altLang="lt-LT" sz="1400">
                <a:solidFill>
                  <a:srgbClr val="0033CC"/>
                </a:solidFill>
                <a:latin typeface="Comic Sans MS" pitchFamily="66" charset="0"/>
              </a:rPr>
              <a:t>mokiniui</a:t>
            </a:r>
          </a:p>
        </p:txBody>
      </p:sp>
      <p:sp>
        <p:nvSpPr>
          <p:cNvPr id="8202" name="AutoShape 15"/>
          <p:cNvSpPr>
            <a:spLocks noChangeArrowheads="1"/>
          </p:cNvSpPr>
          <p:nvPr/>
        </p:nvSpPr>
        <p:spPr bwMode="auto">
          <a:xfrm>
            <a:off x="7056438" y="3573463"/>
            <a:ext cx="1152525" cy="1152525"/>
          </a:xfrm>
          <a:prstGeom prst="roundRect">
            <a:avLst>
              <a:gd name="adj" fmla="val 16667"/>
            </a:avLst>
          </a:prstGeom>
          <a:solidFill>
            <a:srgbClr val="E2B7E5"/>
          </a:solidFill>
          <a:ln w="9525">
            <a:solidFill>
              <a:schemeClr val="bg1"/>
            </a:solidFill>
            <a:round/>
            <a:headEnd/>
            <a:tailEnd/>
          </a:ln>
        </p:spPr>
        <p:txBody>
          <a:bodyPr wrap="none" anchor="ctr"/>
          <a:lstStyle/>
          <a:p>
            <a:pPr algn="ctr"/>
            <a:r>
              <a:rPr lang="lt-LT" altLang="lt-LT" sz="1400">
                <a:solidFill>
                  <a:srgbClr val="0033CC"/>
                </a:solidFill>
                <a:latin typeface="Comic Sans MS" pitchFamily="66" charset="0"/>
              </a:rPr>
              <a:t>5.</a:t>
            </a:r>
          </a:p>
          <a:p>
            <a:pPr algn="ctr"/>
            <a:r>
              <a:rPr lang="lt-LT" altLang="lt-LT" sz="1400">
                <a:solidFill>
                  <a:srgbClr val="0033CC"/>
                </a:solidFill>
                <a:latin typeface="Comic Sans MS" pitchFamily="66" charset="0"/>
              </a:rPr>
              <a:t>Mokyklos </a:t>
            </a:r>
          </a:p>
          <a:p>
            <a:pPr algn="ctr"/>
            <a:r>
              <a:rPr lang="lt-LT" altLang="lt-LT" sz="1400">
                <a:solidFill>
                  <a:srgbClr val="0033CC"/>
                </a:solidFill>
                <a:latin typeface="Comic Sans MS" pitchFamily="66" charset="0"/>
              </a:rPr>
              <a:t>strateginis </a:t>
            </a:r>
          </a:p>
          <a:p>
            <a:pPr algn="ctr"/>
            <a:r>
              <a:rPr lang="lt-LT" altLang="lt-LT" sz="1400">
                <a:solidFill>
                  <a:srgbClr val="0033CC"/>
                </a:solidFill>
                <a:latin typeface="Comic Sans MS" pitchFamily="66" charset="0"/>
              </a:rPr>
              <a:t>valdymas</a:t>
            </a:r>
          </a:p>
        </p:txBody>
      </p:sp>
      <p:sp>
        <p:nvSpPr>
          <p:cNvPr id="8203" name="Text Box 19"/>
          <p:cNvSpPr txBox="1">
            <a:spLocks noChangeArrowheads="1"/>
          </p:cNvSpPr>
          <p:nvPr/>
        </p:nvSpPr>
        <p:spPr bwMode="auto">
          <a:xfrm>
            <a:off x="158750" y="1004888"/>
            <a:ext cx="748923" cy="369332"/>
          </a:xfrm>
          <a:prstGeom prst="rect">
            <a:avLst/>
          </a:prstGeom>
          <a:noFill/>
          <a:ln w="9525">
            <a:noFill/>
            <a:miter lim="800000"/>
            <a:headEnd/>
            <a:tailEnd/>
          </a:ln>
        </p:spPr>
        <p:txBody>
          <a:bodyPr wrap="none">
            <a:spAutoFit/>
          </a:bodyPr>
          <a:lstStyle/>
          <a:p>
            <a:r>
              <a:rPr lang="lt-LT" altLang="lt-LT" u="sng" dirty="0" smtClean="0">
                <a:latin typeface="Comic Sans MS" pitchFamily="66" charset="0"/>
              </a:rPr>
              <a:t>2000</a:t>
            </a:r>
            <a:endParaRPr lang="lt-LT" altLang="lt-LT" u="sng" dirty="0">
              <a:latin typeface="Comic Sans MS" pitchFamily="66" charset="0"/>
            </a:endParaRPr>
          </a:p>
        </p:txBody>
      </p:sp>
      <p:sp>
        <p:nvSpPr>
          <p:cNvPr id="8204" name="Text Box 20"/>
          <p:cNvSpPr txBox="1">
            <a:spLocks noChangeArrowheads="1"/>
          </p:cNvSpPr>
          <p:nvPr/>
        </p:nvSpPr>
        <p:spPr bwMode="auto">
          <a:xfrm>
            <a:off x="250825" y="3716338"/>
            <a:ext cx="749300" cy="646112"/>
          </a:xfrm>
          <a:prstGeom prst="rect">
            <a:avLst/>
          </a:prstGeom>
          <a:noFill/>
          <a:ln w="9525">
            <a:noFill/>
            <a:miter lim="800000"/>
            <a:headEnd/>
            <a:tailEnd/>
          </a:ln>
        </p:spPr>
        <p:txBody>
          <a:bodyPr wrap="none">
            <a:spAutoFit/>
          </a:bodyPr>
          <a:lstStyle/>
          <a:p>
            <a:r>
              <a:rPr lang="lt-LT" altLang="lt-LT" u="sng">
                <a:latin typeface="Comic Sans MS" pitchFamily="66" charset="0"/>
              </a:rPr>
              <a:t>2007</a:t>
            </a:r>
          </a:p>
          <a:p>
            <a:r>
              <a:rPr lang="lt-LT" altLang="lt-LT" u="sng">
                <a:latin typeface="Comic Sans MS" pitchFamily="66" charset="0"/>
              </a:rPr>
              <a:t>2009</a:t>
            </a:r>
          </a:p>
        </p:txBody>
      </p:sp>
      <p:sp>
        <p:nvSpPr>
          <p:cNvPr id="8205" name="AutoShape 11"/>
          <p:cNvSpPr>
            <a:spLocks noChangeArrowheads="1"/>
          </p:cNvSpPr>
          <p:nvPr/>
        </p:nvSpPr>
        <p:spPr bwMode="auto">
          <a:xfrm>
            <a:off x="1008063" y="3600450"/>
            <a:ext cx="1152525" cy="1152525"/>
          </a:xfrm>
          <a:prstGeom prst="roundRect">
            <a:avLst>
              <a:gd name="adj" fmla="val 16667"/>
            </a:avLst>
          </a:prstGeom>
          <a:solidFill>
            <a:srgbClr val="E2B7E5"/>
          </a:solidFill>
          <a:ln w="12700">
            <a:solidFill>
              <a:schemeClr val="bg1"/>
            </a:solidFill>
            <a:round/>
            <a:headEnd/>
            <a:tailEnd/>
          </a:ln>
        </p:spPr>
        <p:txBody>
          <a:bodyPr wrap="none" anchor="ctr"/>
          <a:lstStyle/>
          <a:p>
            <a:pPr algn="ctr"/>
            <a:r>
              <a:rPr lang="lt-LT" altLang="lt-LT" sz="1400">
                <a:solidFill>
                  <a:srgbClr val="0033CC"/>
                </a:solidFill>
                <a:latin typeface="Comic Sans MS" pitchFamily="66" charset="0"/>
              </a:rPr>
              <a:t>1.</a:t>
            </a:r>
          </a:p>
          <a:p>
            <a:pPr algn="ctr"/>
            <a:r>
              <a:rPr lang="lt-LT" altLang="lt-LT" sz="1400">
                <a:solidFill>
                  <a:srgbClr val="0033CC"/>
                </a:solidFill>
                <a:latin typeface="Comic Sans MS" pitchFamily="66" charset="0"/>
              </a:rPr>
              <a:t>Mokyklos </a:t>
            </a:r>
          </a:p>
          <a:p>
            <a:pPr algn="ctr"/>
            <a:r>
              <a:rPr lang="lt-LT" altLang="lt-LT" sz="1400">
                <a:solidFill>
                  <a:srgbClr val="0033CC"/>
                </a:solidFill>
                <a:latin typeface="Comic Sans MS" pitchFamily="66" charset="0"/>
              </a:rPr>
              <a:t>kultūra</a:t>
            </a:r>
          </a:p>
        </p:txBody>
      </p:sp>
      <p:sp>
        <p:nvSpPr>
          <p:cNvPr id="8206" name="AutoShape 12"/>
          <p:cNvSpPr>
            <a:spLocks noChangeArrowheads="1"/>
          </p:cNvSpPr>
          <p:nvPr/>
        </p:nvSpPr>
        <p:spPr bwMode="auto">
          <a:xfrm>
            <a:off x="2501900" y="3600450"/>
            <a:ext cx="1152525" cy="1152525"/>
          </a:xfrm>
          <a:prstGeom prst="roundRect">
            <a:avLst>
              <a:gd name="adj" fmla="val 16667"/>
            </a:avLst>
          </a:prstGeom>
          <a:solidFill>
            <a:srgbClr val="E2B7E5"/>
          </a:solidFill>
          <a:ln w="9525">
            <a:solidFill>
              <a:schemeClr val="bg1"/>
            </a:solidFill>
            <a:round/>
            <a:headEnd/>
            <a:tailEnd/>
          </a:ln>
        </p:spPr>
        <p:txBody>
          <a:bodyPr wrap="none" anchor="ctr"/>
          <a:lstStyle/>
          <a:p>
            <a:pPr algn="ctr"/>
            <a:r>
              <a:rPr lang="lt-LT" altLang="lt-LT" sz="1400">
                <a:solidFill>
                  <a:srgbClr val="0033CC"/>
                </a:solidFill>
                <a:latin typeface="Comic Sans MS" pitchFamily="66" charset="0"/>
              </a:rPr>
              <a:t>2.</a:t>
            </a:r>
          </a:p>
          <a:p>
            <a:pPr algn="ctr"/>
            <a:r>
              <a:rPr lang="lt-LT" altLang="lt-LT" sz="1400">
                <a:solidFill>
                  <a:srgbClr val="0033CC"/>
                </a:solidFill>
                <a:latin typeface="Comic Sans MS" pitchFamily="66" charset="0"/>
              </a:rPr>
              <a:t>Ugdymas </a:t>
            </a:r>
          </a:p>
          <a:p>
            <a:pPr algn="ctr"/>
            <a:r>
              <a:rPr lang="lt-LT" altLang="lt-LT" sz="1400">
                <a:solidFill>
                  <a:srgbClr val="0033CC"/>
                </a:solidFill>
                <a:latin typeface="Comic Sans MS" pitchFamily="66" charset="0"/>
              </a:rPr>
              <a:t>ir </a:t>
            </a:r>
          </a:p>
          <a:p>
            <a:pPr algn="ctr"/>
            <a:r>
              <a:rPr lang="lt-LT" altLang="lt-LT" sz="1400">
                <a:solidFill>
                  <a:srgbClr val="0033CC"/>
                </a:solidFill>
                <a:latin typeface="Comic Sans MS" pitchFamily="66" charset="0"/>
              </a:rPr>
              <a:t>mokymasis</a:t>
            </a:r>
          </a:p>
        </p:txBody>
      </p:sp>
      <p:sp>
        <p:nvSpPr>
          <p:cNvPr id="8207" name="AutoShape 13"/>
          <p:cNvSpPr>
            <a:spLocks noChangeArrowheads="1"/>
          </p:cNvSpPr>
          <p:nvPr/>
        </p:nvSpPr>
        <p:spPr bwMode="auto">
          <a:xfrm>
            <a:off x="3960813" y="3582988"/>
            <a:ext cx="1152525" cy="1150937"/>
          </a:xfrm>
          <a:prstGeom prst="roundRect">
            <a:avLst>
              <a:gd name="adj" fmla="val 16667"/>
            </a:avLst>
          </a:prstGeom>
          <a:solidFill>
            <a:srgbClr val="E2B7E5"/>
          </a:solidFill>
          <a:ln w="9525">
            <a:solidFill>
              <a:schemeClr val="bg1"/>
            </a:solidFill>
            <a:round/>
            <a:headEnd/>
            <a:tailEnd/>
          </a:ln>
        </p:spPr>
        <p:txBody>
          <a:bodyPr wrap="none" anchor="ctr"/>
          <a:lstStyle/>
          <a:p>
            <a:pPr algn="ctr"/>
            <a:r>
              <a:rPr lang="lt-LT" altLang="lt-LT" sz="1400">
                <a:solidFill>
                  <a:srgbClr val="0033CC"/>
                </a:solidFill>
                <a:latin typeface="Comic Sans MS" pitchFamily="66" charset="0"/>
              </a:rPr>
              <a:t>3.</a:t>
            </a:r>
          </a:p>
          <a:p>
            <a:pPr algn="ctr"/>
            <a:r>
              <a:rPr lang="lt-LT" altLang="lt-LT" sz="1400">
                <a:solidFill>
                  <a:srgbClr val="0033CC"/>
                </a:solidFill>
                <a:latin typeface="Comic Sans MS" pitchFamily="66" charset="0"/>
              </a:rPr>
              <a:t>Pasiekimai</a:t>
            </a:r>
          </a:p>
        </p:txBody>
      </p:sp>
      <p:sp>
        <p:nvSpPr>
          <p:cNvPr id="43" name="AutoShape 5"/>
          <p:cNvSpPr>
            <a:spLocks noChangeArrowheads="1"/>
          </p:cNvSpPr>
          <p:nvPr/>
        </p:nvSpPr>
        <p:spPr bwMode="auto">
          <a:xfrm>
            <a:off x="1674813" y="1557338"/>
            <a:ext cx="1008062" cy="1223962"/>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anchor="ctr"/>
          <a:lstStyle/>
          <a:p>
            <a:pPr algn="ctr">
              <a:defRPr/>
            </a:pPr>
            <a:r>
              <a:rPr lang="lt-LT" sz="1400" dirty="0">
                <a:latin typeface="Comic Sans MS" pitchFamily="66" charset="0"/>
                <a:cs typeface="Arial" charset="0"/>
              </a:rPr>
              <a:t>2.</a:t>
            </a:r>
          </a:p>
          <a:p>
            <a:pPr algn="ctr">
              <a:defRPr/>
            </a:pPr>
            <a:r>
              <a:rPr lang="lt-LT" sz="1400" dirty="0">
                <a:latin typeface="Comic Sans MS" pitchFamily="66" charset="0"/>
                <a:cs typeface="Arial" charset="0"/>
              </a:rPr>
              <a:t>Mokymosi </a:t>
            </a:r>
          </a:p>
          <a:p>
            <a:pPr algn="ctr">
              <a:defRPr/>
            </a:pPr>
            <a:r>
              <a:rPr lang="lt-LT" sz="1400" dirty="0">
                <a:latin typeface="Comic Sans MS" pitchFamily="66" charset="0"/>
                <a:cs typeface="Arial" charset="0"/>
              </a:rPr>
              <a:t>pasiekimai</a:t>
            </a:r>
          </a:p>
        </p:txBody>
      </p:sp>
      <p:sp>
        <p:nvSpPr>
          <p:cNvPr id="44" name="AutoShape 6"/>
          <p:cNvSpPr>
            <a:spLocks noChangeArrowheads="1"/>
          </p:cNvSpPr>
          <p:nvPr/>
        </p:nvSpPr>
        <p:spPr bwMode="auto">
          <a:xfrm>
            <a:off x="2827338" y="1557338"/>
            <a:ext cx="1079500" cy="1223962"/>
          </a:xfrm>
          <a:prstGeom prst="roundRect">
            <a:avLst>
              <a:gd name="adj" fmla="val 16667"/>
            </a:avLst>
          </a:prstGeom>
          <a:solidFill>
            <a:schemeClr val="accent3">
              <a:lumMod val="60000"/>
              <a:lumOff val="40000"/>
            </a:schemeClr>
          </a:solidFill>
          <a:ln w="9525">
            <a:solidFill>
              <a:schemeClr val="tx1"/>
            </a:solidFill>
            <a:round/>
            <a:headEnd/>
            <a:tailEnd/>
          </a:ln>
        </p:spPr>
        <p:txBody>
          <a:bodyPr wrap="none" anchor="ctr"/>
          <a:lstStyle/>
          <a:p>
            <a:pPr algn="ctr">
              <a:defRPr/>
            </a:pPr>
            <a:r>
              <a:rPr lang="lt-LT" sz="1400" dirty="0">
                <a:latin typeface="Comic Sans MS" pitchFamily="66" charset="0"/>
                <a:cs typeface="Arial" charset="0"/>
              </a:rPr>
              <a:t>3.</a:t>
            </a:r>
          </a:p>
          <a:p>
            <a:pPr algn="ctr">
              <a:defRPr/>
            </a:pPr>
            <a:r>
              <a:rPr lang="lt-LT" sz="1400" dirty="0">
                <a:latin typeface="Comic Sans MS" pitchFamily="66" charset="0"/>
                <a:cs typeface="Arial" charset="0"/>
              </a:rPr>
              <a:t>Mokymasis</a:t>
            </a:r>
          </a:p>
          <a:p>
            <a:pPr algn="ctr">
              <a:defRPr/>
            </a:pPr>
            <a:r>
              <a:rPr lang="lt-LT" sz="1400" dirty="0">
                <a:latin typeface="Comic Sans MS" pitchFamily="66" charset="0"/>
                <a:cs typeface="Arial" charset="0"/>
              </a:rPr>
              <a:t> ir </a:t>
            </a:r>
          </a:p>
          <a:p>
            <a:pPr algn="ctr">
              <a:defRPr/>
            </a:pPr>
            <a:r>
              <a:rPr lang="lt-LT" sz="1400" dirty="0">
                <a:latin typeface="Comic Sans MS" pitchFamily="66" charset="0"/>
                <a:cs typeface="Arial" charset="0"/>
              </a:rPr>
              <a:t>ugdymas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ounded Rectangle 3"/>
          <p:cNvSpPr>
            <a:spLocks noChangeArrowheads="1"/>
          </p:cNvSpPr>
          <p:nvPr/>
        </p:nvSpPr>
        <p:spPr bwMode="auto">
          <a:xfrm>
            <a:off x="417513" y="1484313"/>
            <a:ext cx="8424862" cy="4608512"/>
          </a:xfrm>
          <a:prstGeom prst="roundRect">
            <a:avLst>
              <a:gd name="adj" fmla="val 16667"/>
            </a:avLst>
          </a:prstGeom>
          <a:solidFill>
            <a:schemeClr val="bg1"/>
          </a:solidFill>
          <a:ln w="9525" algn="ctr">
            <a:solidFill>
              <a:schemeClr val="tx1"/>
            </a:solidFill>
            <a:round/>
            <a:headEnd/>
            <a:tailEnd/>
          </a:ln>
        </p:spPr>
        <p:txBody>
          <a:bodyPr wrap="none"/>
          <a:lstStyle/>
          <a:p>
            <a:endParaRPr lang="lt-LT" altLang="en-US">
              <a:solidFill>
                <a:schemeClr val="bg1"/>
              </a:solidFill>
            </a:endParaRPr>
          </a:p>
        </p:txBody>
      </p:sp>
      <p:sp>
        <p:nvSpPr>
          <p:cNvPr id="9219" name="Up Arrow 4"/>
          <p:cNvSpPr>
            <a:spLocks noChangeArrowheads="1"/>
          </p:cNvSpPr>
          <p:nvPr/>
        </p:nvSpPr>
        <p:spPr bwMode="auto">
          <a:xfrm>
            <a:off x="2092325" y="1287463"/>
            <a:ext cx="2192338" cy="5075237"/>
          </a:xfrm>
          <a:prstGeom prst="upArrow">
            <a:avLst>
              <a:gd name="adj1" fmla="val 50000"/>
              <a:gd name="adj2" fmla="val 49987"/>
            </a:avLst>
          </a:prstGeom>
          <a:solidFill>
            <a:schemeClr val="accent1"/>
          </a:solidFill>
          <a:ln w="9525" algn="ctr">
            <a:solidFill>
              <a:schemeClr val="tx1"/>
            </a:solidFill>
            <a:round/>
            <a:headEnd/>
            <a:tailEnd/>
          </a:ln>
          <a:effectLst/>
        </p:spPr>
        <p:txBody>
          <a:bodyPr wrap="none"/>
          <a:lstStyle/>
          <a:p>
            <a:endParaRPr lang="lt-LT" altLang="en-US">
              <a:solidFill>
                <a:schemeClr val="bg1"/>
              </a:solidFill>
            </a:endParaRPr>
          </a:p>
        </p:txBody>
      </p:sp>
      <p:sp>
        <p:nvSpPr>
          <p:cNvPr id="9220" name="TextBox 6"/>
          <p:cNvSpPr txBox="1">
            <a:spLocks noChangeArrowheads="1"/>
          </p:cNvSpPr>
          <p:nvPr/>
        </p:nvSpPr>
        <p:spPr bwMode="auto">
          <a:xfrm>
            <a:off x="2522538" y="2982913"/>
            <a:ext cx="1368425" cy="522287"/>
          </a:xfrm>
          <a:prstGeom prst="rect">
            <a:avLst/>
          </a:prstGeom>
          <a:noFill/>
          <a:ln w="9525">
            <a:noFill/>
            <a:miter lim="800000"/>
            <a:headEnd/>
            <a:tailEnd/>
          </a:ln>
        </p:spPr>
        <p:txBody>
          <a:bodyPr>
            <a:spAutoFit/>
          </a:bodyPr>
          <a:lstStyle/>
          <a:p>
            <a:pPr algn="ctr"/>
            <a:r>
              <a:rPr lang="lt-LT" altLang="en-US" sz="1400" b="1"/>
              <a:t>Asmeninės savybės</a:t>
            </a:r>
          </a:p>
        </p:txBody>
      </p:sp>
      <p:sp>
        <p:nvSpPr>
          <p:cNvPr id="9221" name="TextBox 7"/>
          <p:cNvSpPr txBox="1">
            <a:spLocks noChangeArrowheads="1"/>
          </p:cNvSpPr>
          <p:nvPr/>
        </p:nvSpPr>
        <p:spPr bwMode="auto">
          <a:xfrm>
            <a:off x="2503488" y="4154488"/>
            <a:ext cx="1368425" cy="522287"/>
          </a:xfrm>
          <a:prstGeom prst="rect">
            <a:avLst/>
          </a:prstGeom>
          <a:noFill/>
          <a:ln w="9525">
            <a:noFill/>
            <a:miter lim="800000"/>
            <a:headEnd/>
            <a:tailEnd/>
          </a:ln>
        </p:spPr>
        <p:txBody>
          <a:bodyPr>
            <a:spAutoFit/>
          </a:bodyPr>
          <a:lstStyle/>
          <a:p>
            <a:pPr algn="ctr"/>
            <a:r>
              <a:rPr lang="lt-LT" altLang="en-US" sz="1400" b="1"/>
              <a:t>Socialiniai įgūdžiai</a:t>
            </a:r>
          </a:p>
        </p:txBody>
      </p:sp>
      <p:sp>
        <p:nvSpPr>
          <p:cNvPr id="9222" name="TextBox 8"/>
          <p:cNvSpPr txBox="1">
            <a:spLocks noChangeArrowheads="1"/>
          </p:cNvSpPr>
          <p:nvPr/>
        </p:nvSpPr>
        <p:spPr bwMode="auto">
          <a:xfrm>
            <a:off x="2503488" y="5303838"/>
            <a:ext cx="1368425" cy="523875"/>
          </a:xfrm>
          <a:prstGeom prst="rect">
            <a:avLst/>
          </a:prstGeom>
          <a:noFill/>
          <a:ln w="9525">
            <a:noFill/>
            <a:miter lim="800000"/>
            <a:headEnd/>
            <a:tailEnd/>
          </a:ln>
        </p:spPr>
        <p:txBody>
          <a:bodyPr>
            <a:spAutoFit/>
          </a:bodyPr>
          <a:lstStyle/>
          <a:p>
            <a:pPr algn="ctr"/>
            <a:r>
              <a:rPr lang="lt-LT" altLang="en-US" sz="1400" b="1"/>
              <a:t>Gebėjimas mokytis</a:t>
            </a:r>
          </a:p>
        </p:txBody>
      </p:sp>
      <p:sp>
        <p:nvSpPr>
          <p:cNvPr id="9223" name="Up Arrow 5"/>
          <p:cNvSpPr>
            <a:spLocks noChangeArrowheads="1"/>
          </p:cNvSpPr>
          <p:nvPr/>
        </p:nvSpPr>
        <p:spPr bwMode="auto">
          <a:xfrm>
            <a:off x="4914900" y="1341438"/>
            <a:ext cx="2193925" cy="4968875"/>
          </a:xfrm>
          <a:prstGeom prst="upArrow">
            <a:avLst>
              <a:gd name="adj1" fmla="val 50000"/>
              <a:gd name="adj2" fmla="val 50015"/>
            </a:avLst>
          </a:prstGeom>
          <a:solidFill>
            <a:schemeClr val="accent1"/>
          </a:solidFill>
          <a:ln w="9525" algn="ctr">
            <a:solidFill>
              <a:schemeClr val="tx1"/>
            </a:solidFill>
            <a:round/>
            <a:headEnd/>
            <a:tailEnd/>
          </a:ln>
          <a:effectLst/>
        </p:spPr>
        <p:txBody>
          <a:bodyPr wrap="none"/>
          <a:lstStyle/>
          <a:p>
            <a:endParaRPr lang="lt-LT" altLang="en-US"/>
          </a:p>
        </p:txBody>
      </p:sp>
      <p:sp>
        <p:nvSpPr>
          <p:cNvPr id="9224" name="TextBox 9"/>
          <p:cNvSpPr txBox="1">
            <a:spLocks noChangeArrowheads="1"/>
          </p:cNvSpPr>
          <p:nvPr/>
        </p:nvSpPr>
        <p:spPr bwMode="auto">
          <a:xfrm>
            <a:off x="5364163" y="2935288"/>
            <a:ext cx="1368425" cy="520700"/>
          </a:xfrm>
          <a:prstGeom prst="rect">
            <a:avLst/>
          </a:prstGeom>
          <a:noFill/>
          <a:ln w="9525">
            <a:noFill/>
            <a:miter lim="800000"/>
            <a:headEnd/>
            <a:tailEnd/>
          </a:ln>
        </p:spPr>
        <p:txBody>
          <a:bodyPr>
            <a:spAutoFit/>
          </a:bodyPr>
          <a:lstStyle/>
          <a:p>
            <a:pPr algn="ctr"/>
            <a:r>
              <a:rPr lang="lt-LT" altLang="en-US" sz="1400" b="1"/>
              <a:t>Orientacija</a:t>
            </a:r>
          </a:p>
          <a:p>
            <a:pPr algn="ctr"/>
            <a:r>
              <a:rPr lang="lt-LT" altLang="en-US" sz="1400" b="1"/>
              <a:t> į mokinį</a:t>
            </a:r>
          </a:p>
        </p:txBody>
      </p:sp>
      <p:sp>
        <p:nvSpPr>
          <p:cNvPr id="9225" name="TextBox 10"/>
          <p:cNvSpPr txBox="1">
            <a:spLocks noChangeArrowheads="1"/>
          </p:cNvSpPr>
          <p:nvPr/>
        </p:nvSpPr>
        <p:spPr bwMode="auto">
          <a:xfrm>
            <a:off x="5364163" y="4041775"/>
            <a:ext cx="1368425" cy="522288"/>
          </a:xfrm>
          <a:prstGeom prst="rect">
            <a:avLst/>
          </a:prstGeom>
          <a:noFill/>
          <a:ln w="9525">
            <a:noFill/>
            <a:miter lim="800000"/>
            <a:headEnd/>
            <a:tailEnd/>
          </a:ln>
        </p:spPr>
        <p:txBody>
          <a:bodyPr>
            <a:spAutoFit/>
          </a:bodyPr>
          <a:lstStyle/>
          <a:p>
            <a:pPr algn="ctr"/>
            <a:r>
              <a:rPr lang="lt-LT" altLang="en-US" sz="1400" b="1"/>
              <a:t>Mokymosi socialumas</a:t>
            </a:r>
          </a:p>
        </p:txBody>
      </p:sp>
      <p:sp>
        <p:nvSpPr>
          <p:cNvPr id="9226" name="TextBox 11"/>
          <p:cNvSpPr txBox="1">
            <a:spLocks noChangeArrowheads="1"/>
          </p:cNvSpPr>
          <p:nvPr/>
        </p:nvSpPr>
        <p:spPr bwMode="auto">
          <a:xfrm>
            <a:off x="5340350" y="5087938"/>
            <a:ext cx="1368425" cy="954087"/>
          </a:xfrm>
          <a:prstGeom prst="rect">
            <a:avLst/>
          </a:prstGeom>
          <a:noFill/>
          <a:ln w="9525">
            <a:noFill/>
            <a:miter lim="800000"/>
            <a:headEnd/>
            <a:tailEnd/>
          </a:ln>
        </p:spPr>
        <p:txBody>
          <a:bodyPr>
            <a:spAutoFit/>
          </a:bodyPr>
          <a:lstStyle/>
          <a:p>
            <a:pPr algn="ctr"/>
            <a:r>
              <a:rPr lang="lt-LT" altLang="en-US" sz="1400" b="1"/>
              <a:t>Mokymasis kaip gyvenimo būdas</a:t>
            </a:r>
          </a:p>
        </p:txBody>
      </p:sp>
      <p:sp>
        <p:nvSpPr>
          <p:cNvPr id="9227" name="TextBox 12"/>
          <p:cNvSpPr txBox="1">
            <a:spLocks noChangeArrowheads="1"/>
          </p:cNvSpPr>
          <p:nvPr/>
        </p:nvSpPr>
        <p:spPr bwMode="auto">
          <a:xfrm>
            <a:off x="3459163" y="2938463"/>
            <a:ext cx="2303462" cy="708025"/>
          </a:xfrm>
          <a:prstGeom prst="rect">
            <a:avLst/>
          </a:prstGeom>
          <a:noFill/>
          <a:ln w="9525">
            <a:noFill/>
            <a:miter lim="800000"/>
            <a:headEnd/>
            <a:tailEnd/>
          </a:ln>
        </p:spPr>
        <p:txBody>
          <a:bodyPr>
            <a:spAutoFit/>
          </a:bodyPr>
          <a:lstStyle/>
          <a:p>
            <a:pPr algn="ctr"/>
            <a:r>
              <a:rPr lang="lt-LT" altLang="en-US" sz="2000" b="1"/>
              <a:t>Suasmeni-</a:t>
            </a:r>
          </a:p>
          <a:p>
            <a:pPr algn="ctr"/>
            <a:r>
              <a:rPr lang="lt-LT" altLang="en-US" sz="2000" b="1"/>
              <a:t>nimas</a:t>
            </a:r>
          </a:p>
        </p:txBody>
      </p:sp>
      <p:sp>
        <p:nvSpPr>
          <p:cNvPr id="9228" name="TextBox 13"/>
          <p:cNvSpPr txBox="1">
            <a:spLocks noChangeArrowheads="1"/>
          </p:cNvSpPr>
          <p:nvPr/>
        </p:nvSpPr>
        <p:spPr bwMode="auto">
          <a:xfrm>
            <a:off x="3494088" y="4073525"/>
            <a:ext cx="2303462" cy="708025"/>
          </a:xfrm>
          <a:prstGeom prst="rect">
            <a:avLst/>
          </a:prstGeom>
          <a:noFill/>
          <a:ln w="9525">
            <a:noFill/>
            <a:miter lim="800000"/>
            <a:headEnd/>
            <a:tailEnd/>
          </a:ln>
        </p:spPr>
        <p:txBody>
          <a:bodyPr>
            <a:spAutoFit/>
          </a:bodyPr>
          <a:lstStyle/>
          <a:p>
            <a:pPr algn="ctr"/>
            <a:r>
              <a:rPr lang="lt-LT" altLang="en-US" sz="2000" b="1"/>
              <a:t>Bendradar-</a:t>
            </a:r>
          </a:p>
          <a:p>
            <a:pPr algn="ctr"/>
            <a:r>
              <a:rPr lang="lt-LT" altLang="en-US" sz="2000" b="1"/>
              <a:t>biavimas</a:t>
            </a:r>
          </a:p>
        </p:txBody>
      </p:sp>
      <p:sp>
        <p:nvSpPr>
          <p:cNvPr id="9229" name="TextBox 14"/>
          <p:cNvSpPr txBox="1">
            <a:spLocks noChangeArrowheads="1"/>
          </p:cNvSpPr>
          <p:nvPr/>
        </p:nvSpPr>
        <p:spPr bwMode="auto">
          <a:xfrm>
            <a:off x="3459163" y="5211763"/>
            <a:ext cx="2303462" cy="708025"/>
          </a:xfrm>
          <a:prstGeom prst="rect">
            <a:avLst/>
          </a:prstGeom>
          <a:noFill/>
          <a:ln w="9525">
            <a:noFill/>
            <a:miter lim="800000"/>
            <a:headEnd/>
            <a:tailEnd/>
          </a:ln>
        </p:spPr>
        <p:txBody>
          <a:bodyPr>
            <a:spAutoFit/>
          </a:bodyPr>
          <a:lstStyle/>
          <a:p>
            <a:pPr algn="ctr"/>
            <a:r>
              <a:rPr lang="lt-LT" altLang="en-US" sz="2000" b="1"/>
              <a:t>Neforma-</a:t>
            </a:r>
          </a:p>
          <a:p>
            <a:pPr algn="ctr"/>
            <a:r>
              <a:rPr lang="lt-LT" altLang="en-US" sz="2000" b="1"/>
              <a:t>lumas</a:t>
            </a:r>
          </a:p>
        </p:txBody>
      </p:sp>
      <p:sp>
        <p:nvSpPr>
          <p:cNvPr id="19" name="Rounded Rectangle 18"/>
          <p:cNvSpPr/>
          <p:nvPr/>
        </p:nvSpPr>
        <p:spPr bwMode="auto">
          <a:xfrm>
            <a:off x="739775" y="1724025"/>
            <a:ext cx="2663825" cy="601663"/>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wrap="none"/>
          <a:lstStyle/>
          <a:p>
            <a:pPr>
              <a:defRPr/>
            </a:pPr>
            <a:r>
              <a:rPr lang="lt-LT" b="1" dirty="0">
                <a:latin typeface="Arial" charset="0"/>
                <a:cs typeface="Arial" charset="0"/>
              </a:rPr>
              <a:t>Nauji </a:t>
            </a:r>
            <a:r>
              <a:rPr lang="lt-LT" b="1" dirty="0">
                <a:solidFill>
                  <a:schemeClr val="accent2"/>
                </a:solidFill>
                <a:latin typeface="Arial" charset="0"/>
                <a:cs typeface="Arial" charset="0"/>
              </a:rPr>
              <a:t>mokytojų</a:t>
            </a:r>
            <a:r>
              <a:rPr lang="lt-LT" b="1" dirty="0">
                <a:latin typeface="Arial" charset="0"/>
                <a:cs typeface="Arial" charset="0"/>
              </a:rPr>
              <a:t> </a:t>
            </a:r>
          </a:p>
          <a:p>
            <a:pPr>
              <a:defRPr/>
            </a:pPr>
            <a:r>
              <a:rPr lang="lt-LT" b="1" dirty="0">
                <a:latin typeface="Arial" charset="0"/>
                <a:cs typeface="Arial" charset="0"/>
              </a:rPr>
              <a:t>gebėjimai</a:t>
            </a:r>
          </a:p>
        </p:txBody>
      </p:sp>
      <p:sp>
        <p:nvSpPr>
          <p:cNvPr id="20" name="Rounded Rectangle 19"/>
          <p:cNvSpPr/>
          <p:nvPr/>
        </p:nvSpPr>
        <p:spPr bwMode="auto">
          <a:xfrm>
            <a:off x="6011863" y="1760538"/>
            <a:ext cx="3024187" cy="601662"/>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wrap="none"/>
          <a:lstStyle/>
          <a:p>
            <a:pPr>
              <a:defRPr/>
            </a:pPr>
            <a:r>
              <a:rPr lang="lt-LT" b="1" dirty="0">
                <a:latin typeface="Arial" charset="0"/>
                <a:cs typeface="Arial" charset="0"/>
              </a:rPr>
              <a:t>Nauji </a:t>
            </a:r>
            <a:r>
              <a:rPr lang="lt-LT" b="1" dirty="0">
                <a:solidFill>
                  <a:schemeClr val="accent2"/>
                </a:solidFill>
                <a:latin typeface="Arial" charset="0"/>
                <a:cs typeface="Arial" charset="0"/>
              </a:rPr>
              <a:t>mokinių</a:t>
            </a:r>
            <a:r>
              <a:rPr lang="lt-LT" b="1" dirty="0">
                <a:latin typeface="Arial" charset="0"/>
                <a:cs typeface="Arial" charset="0"/>
              </a:rPr>
              <a:t> mokymosi</a:t>
            </a:r>
          </a:p>
          <a:p>
            <a:pPr>
              <a:defRPr/>
            </a:pPr>
            <a:r>
              <a:rPr lang="lt-LT" b="1" dirty="0">
                <a:latin typeface="Arial" charset="0"/>
                <a:cs typeface="Arial" charset="0"/>
              </a:rPr>
              <a:t> būdai</a:t>
            </a:r>
          </a:p>
        </p:txBody>
      </p:sp>
      <p:sp>
        <p:nvSpPr>
          <p:cNvPr id="8209" name="TextBox 20"/>
          <p:cNvSpPr txBox="1">
            <a:spLocks noChangeArrowheads="1"/>
          </p:cNvSpPr>
          <p:nvPr/>
        </p:nvSpPr>
        <p:spPr bwMode="auto">
          <a:xfrm>
            <a:off x="6732588" y="2568575"/>
            <a:ext cx="230346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Trebuchet MS"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Trebuchet MS"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Trebuchet MS" pitchFamily="34" charset="0"/>
              </a:defRPr>
            </a:lvl3pPr>
            <a:lvl4pPr marL="1600200" indent="-228600">
              <a:spcBef>
                <a:spcPct val="20000"/>
              </a:spcBef>
              <a:buClr>
                <a:schemeClr val="bg2"/>
              </a:buClr>
              <a:buFont typeface="Wingdings" pitchFamily="2" charset="2"/>
              <a:buChar char="§"/>
              <a:defRPr>
                <a:solidFill>
                  <a:schemeClr val="tx1"/>
                </a:solidFill>
                <a:latin typeface="Trebuchet MS"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9pPr>
          </a:lstStyle>
          <a:p>
            <a:pPr>
              <a:spcBef>
                <a:spcPct val="0"/>
              </a:spcBef>
              <a:buClrTx/>
              <a:buSzTx/>
              <a:buFontTx/>
              <a:buNone/>
              <a:defRPr/>
            </a:pPr>
            <a:r>
              <a:rPr lang="lt-LT" altLang="en-US" sz="1400" dirty="0" smtClean="0">
                <a:latin typeface="Arial" charset="0"/>
                <a:cs typeface="Arial" charset="0"/>
              </a:rPr>
              <a:t>Suasmenintas ir tikslingas</a:t>
            </a:r>
          </a:p>
          <a:p>
            <a:pPr>
              <a:spcBef>
                <a:spcPct val="0"/>
              </a:spcBef>
              <a:buClrTx/>
              <a:buSzTx/>
              <a:buFontTx/>
              <a:buNone/>
              <a:defRPr/>
            </a:pPr>
            <a:r>
              <a:rPr lang="lt-LT" altLang="en-US" sz="1400" dirty="0" smtClean="0">
                <a:solidFill>
                  <a:schemeClr val="accent2">
                    <a:lumMod val="60000"/>
                    <a:lumOff val="40000"/>
                  </a:schemeClr>
                </a:solidFill>
                <a:latin typeface="Arial" charset="0"/>
                <a:cs typeface="Arial" charset="0"/>
              </a:rPr>
              <a:t>Aktyvus ir konstruktyvus</a:t>
            </a:r>
          </a:p>
          <a:p>
            <a:pPr>
              <a:spcBef>
                <a:spcPct val="0"/>
              </a:spcBef>
              <a:buClrTx/>
              <a:buSzTx/>
              <a:buFontTx/>
              <a:buNone/>
              <a:defRPr/>
            </a:pPr>
            <a:r>
              <a:rPr lang="lt-LT" altLang="en-US" sz="1400" dirty="0" smtClean="0">
                <a:latin typeface="Arial" charset="0"/>
                <a:cs typeface="Arial" charset="0"/>
              </a:rPr>
              <a:t>Motyvuojantis ir įtraukiantis</a:t>
            </a:r>
          </a:p>
        </p:txBody>
      </p:sp>
      <p:sp>
        <p:nvSpPr>
          <p:cNvPr id="8210" name="TextBox 21"/>
          <p:cNvSpPr txBox="1">
            <a:spLocks noChangeArrowheads="1"/>
          </p:cNvSpPr>
          <p:nvPr/>
        </p:nvSpPr>
        <p:spPr bwMode="auto">
          <a:xfrm>
            <a:off x="6721475" y="3771900"/>
            <a:ext cx="2109788"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Trebuchet MS"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Trebuchet MS"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Trebuchet MS" pitchFamily="34" charset="0"/>
              </a:defRPr>
            </a:lvl3pPr>
            <a:lvl4pPr marL="1600200" indent="-228600">
              <a:spcBef>
                <a:spcPct val="20000"/>
              </a:spcBef>
              <a:buClr>
                <a:schemeClr val="bg2"/>
              </a:buClr>
              <a:buFont typeface="Wingdings" pitchFamily="2" charset="2"/>
              <a:buChar char="§"/>
              <a:defRPr>
                <a:solidFill>
                  <a:schemeClr val="tx1"/>
                </a:solidFill>
                <a:latin typeface="Trebuchet MS"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9pPr>
          </a:lstStyle>
          <a:p>
            <a:pPr>
              <a:spcBef>
                <a:spcPct val="0"/>
              </a:spcBef>
              <a:buClrTx/>
              <a:buSzTx/>
              <a:buFontTx/>
              <a:buNone/>
              <a:defRPr/>
            </a:pPr>
            <a:r>
              <a:rPr lang="lt-LT" altLang="en-US" sz="1400" dirty="0" err="1" smtClean="0">
                <a:latin typeface="Arial" charset="0"/>
                <a:cs typeface="Arial" charset="0"/>
              </a:rPr>
              <a:t>Partneriškas</a:t>
            </a:r>
            <a:endParaRPr lang="lt-LT" altLang="en-US" sz="1400" dirty="0" smtClean="0">
              <a:latin typeface="Arial" charset="0"/>
              <a:cs typeface="Arial" charset="0"/>
            </a:endParaRPr>
          </a:p>
          <a:p>
            <a:pPr>
              <a:spcBef>
                <a:spcPct val="0"/>
              </a:spcBef>
              <a:buClrTx/>
              <a:buSzTx/>
              <a:buFontTx/>
              <a:buNone/>
              <a:defRPr/>
            </a:pPr>
            <a:r>
              <a:rPr lang="lt-LT" altLang="en-US" sz="1400" dirty="0" smtClean="0">
                <a:solidFill>
                  <a:schemeClr val="accent2">
                    <a:lumMod val="60000"/>
                    <a:lumOff val="40000"/>
                  </a:schemeClr>
                </a:solidFill>
                <a:latin typeface="Arial" charset="0"/>
                <a:cs typeface="Arial" charset="0"/>
              </a:rPr>
              <a:t>Dalinantis ir bendradarbiaujant</a:t>
            </a:r>
          </a:p>
          <a:p>
            <a:pPr>
              <a:spcBef>
                <a:spcPct val="0"/>
              </a:spcBef>
              <a:buClrTx/>
              <a:buSzTx/>
              <a:buFontTx/>
              <a:buNone/>
              <a:defRPr/>
            </a:pPr>
            <a:r>
              <a:rPr lang="lt-LT" altLang="en-US" sz="1400" dirty="0" smtClean="0">
                <a:latin typeface="Arial" charset="0"/>
                <a:cs typeface="Arial" charset="0"/>
              </a:rPr>
              <a:t>Bendruomenėse</a:t>
            </a:r>
          </a:p>
        </p:txBody>
      </p:sp>
      <p:sp>
        <p:nvSpPr>
          <p:cNvPr id="8211" name="TextBox 22"/>
          <p:cNvSpPr txBox="1">
            <a:spLocks noChangeArrowheads="1"/>
          </p:cNvSpPr>
          <p:nvPr/>
        </p:nvSpPr>
        <p:spPr bwMode="auto">
          <a:xfrm>
            <a:off x="6732588" y="4859338"/>
            <a:ext cx="2087562"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Trebuchet MS"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Trebuchet MS"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Trebuchet MS" pitchFamily="34" charset="0"/>
              </a:defRPr>
            </a:lvl3pPr>
            <a:lvl4pPr marL="1600200" indent="-228600">
              <a:spcBef>
                <a:spcPct val="20000"/>
              </a:spcBef>
              <a:buClr>
                <a:schemeClr val="bg2"/>
              </a:buClr>
              <a:buFont typeface="Wingdings" pitchFamily="2" charset="2"/>
              <a:buChar char="§"/>
              <a:defRPr>
                <a:solidFill>
                  <a:schemeClr val="tx1"/>
                </a:solidFill>
                <a:latin typeface="Trebuchet MS"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9pPr>
          </a:lstStyle>
          <a:p>
            <a:pPr>
              <a:spcBef>
                <a:spcPct val="0"/>
              </a:spcBef>
              <a:buClrTx/>
              <a:buSzTx/>
              <a:buFontTx/>
              <a:buNone/>
              <a:defRPr/>
            </a:pPr>
            <a:r>
              <a:rPr lang="lt-LT" altLang="en-US" sz="1400" dirty="0" smtClean="0">
                <a:latin typeface="Arial" charset="0"/>
                <a:cs typeface="Arial" charset="0"/>
              </a:rPr>
              <a:t>Mokymasis visur ir visada</a:t>
            </a:r>
          </a:p>
          <a:p>
            <a:pPr>
              <a:spcBef>
                <a:spcPct val="0"/>
              </a:spcBef>
              <a:buClrTx/>
              <a:buSzTx/>
              <a:buFont typeface="Wingdings" pitchFamily="2" charset="2"/>
              <a:buNone/>
              <a:defRPr/>
            </a:pPr>
            <a:r>
              <a:rPr lang="lt-LT" altLang="en-US" sz="1400" dirty="0" smtClean="0">
                <a:solidFill>
                  <a:schemeClr val="accent2">
                    <a:lumMod val="60000"/>
                    <a:lumOff val="40000"/>
                  </a:schemeClr>
                </a:solidFill>
                <a:latin typeface="Arial" charset="0"/>
                <a:cs typeface="Arial" charset="0"/>
              </a:rPr>
              <a:t>Iš įvairių šaltinių  </a:t>
            </a:r>
          </a:p>
          <a:p>
            <a:pPr>
              <a:spcBef>
                <a:spcPct val="0"/>
              </a:spcBef>
              <a:buClrTx/>
              <a:buSzTx/>
              <a:buFontTx/>
              <a:buNone/>
              <a:defRPr/>
            </a:pPr>
            <a:r>
              <a:rPr lang="lt-LT" altLang="en-US" sz="1400" dirty="0" smtClean="0">
                <a:latin typeface="Arial" charset="0"/>
                <a:cs typeface="Arial" charset="0"/>
              </a:rPr>
              <a:t>Virtualaus ir realaus susiliejimas</a:t>
            </a:r>
          </a:p>
        </p:txBody>
      </p:sp>
      <p:sp>
        <p:nvSpPr>
          <p:cNvPr id="8212" name="TextBox 23"/>
          <p:cNvSpPr txBox="1">
            <a:spLocks noChangeArrowheads="1"/>
          </p:cNvSpPr>
          <p:nvPr/>
        </p:nvSpPr>
        <p:spPr bwMode="auto">
          <a:xfrm>
            <a:off x="417513" y="2478088"/>
            <a:ext cx="2122487"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Trebuchet MS"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Trebuchet MS"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Trebuchet MS" pitchFamily="34" charset="0"/>
              </a:defRPr>
            </a:lvl3pPr>
            <a:lvl4pPr marL="1600200" indent="-228600">
              <a:spcBef>
                <a:spcPct val="20000"/>
              </a:spcBef>
              <a:buClr>
                <a:schemeClr val="bg2"/>
              </a:buClr>
              <a:buFont typeface="Wingdings" pitchFamily="2" charset="2"/>
              <a:buChar char="§"/>
              <a:defRPr>
                <a:solidFill>
                  <a:schemeClr val="tx1"/>
                </a:solidFill>
                <a:latin typeface="Trebuchet MS"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9pPr>
          </a:lstStyle>
          <a:p>
            <a:pPr algn="r">
              <a:spcBef>
                <a:spcPct val="0"/>
              </a:spcBef>
              <a:buClrTx/>
              <a:buSzTx/>
              <a:buFontTx/>
              <a:buNone/>
              <a:defRPr/>
            </a:pPr>
            <a:r>
              <a:rPr lang="lt-LT" altLang="en-US" sz="1400" dirty="0" smtClean="0">
                <a:latin typeface="Arial" charset="0"/>
                <a:cs typeface="Arial" charset="0"/>
              </a:rPr>
              <a:t>Iniciatyvumas ir lankstumas </a:t>
            </a:r>
            <a:r>
              <a:rPr lang="lt-LT" altLang="en-US" sz="1400" dirty="0" smtClean="0">
                <a:solidFill>
                  <a:schemeClr val="accent2">
                    <a:lumMod val="60000"/>
                    <a:lumOff val="40000"/>
                  </a:schemeClr>
                </a:solidFill>
                <a:latin typeface="Arial" charset="0"/>
                <a:cs typeface="Arial" charset="0"/>
              </a:rPr>
              <a:t>Atsakingumas</a:t>
            </a:r>
            <a:r>
              <a:rPr lang="lt-LT" altLang="en-US" sz="1400" dirty="0" smtClean="0">
                <a:latin typeface="Arial" charset="0"/>
                <a:cs typeface="Arial" charset="0"/>
              </a:rPr>
              <a:t> </a:t>
            </a:r>
          </a:p>
          <a:p>
            <a:pPr algn="r">
              <a:spcBef>
                <a:spcPct val="0"/>
              </a:spcBef>
              <a:buClrTx/>
              <a:buSzTx/>
              <a:buFontTx/>
              <a:buNone/>
              <a:defRPr/>
            </a:pPr>
            <a:r>
              <a:rPr lang="lt-LT" altLang="en-US" sz="1400" dirty="0" smtClean="0">
                <a:latin typeface="Arial" charset="0"/>
                <a:cs typeface="Arial" charset="0"/>
              </a:rPr>
              <a:t>Ryžtas rizikuoti, kūrybiškumas</a:t>
            </a:r>
          </a:p>
        </p:txBody>
      </p:sp>
      <p:sp>
        <p:nvSpPr>
          <p:cNvPr id="8213" name="TextBox 24"/>
          <p:cNvSpPr txBox="1">
            <a:spLocks noChangeArrowheads="1"/>
          </p:cNvSpPr>
          <p:nvPr/>
        </p:nvSpPr>
        <p:spPr bwMode="auto">
          <a:xfrm>
            <a:off x="522288" y="3825875"/>
            <a:ext cx="201771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Trebuchet MS"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Trebuchet MS"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Trebuchet MS" pitchFamily="34" charset="0"/>
              </a:defRPr>
            </a:lvl3pPr>
            <a:lvl4pPr marL="1600200" indent="-228600">
              <a:spcBef>
                <a:spcPct val="20000"/>
              </a:spcBef>
              <a:buClr>
                <a:schemeClr val="bg2"/>
              </a:buClr>
              <a:buFont typeface="Wingdings" pitchFamily="2" charset="2"/>
              <a:buChar char="§"/>
              <a:defRPr>
                <a:solidFill>
                  <a:schemeClr val="tx1"/>
                </a:solidFill>
                <a:latin typeface="Trebuchet MS"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9pPr>
          </a:lstStyle>
          <a:p>
            <a:pPr algn="r">
              <a:spcBef>
                <a:spcPct val="0"/>
              </a:spcBef>
              <a:buClrTx/>
              <a:buSzTx/>
              <a:buFontTx/>
              <a:buNone/>
              <a:defRPr/>
            </a:pPr>
            <a:r>
              <a:rPr lang="lt-LT" altLang="en-US" sz="1400" dirty="0" smtClean="0">
                <a:latin typeface="Arial" charset="0"/>
                <a:cs typeface="Arial" charset="0"/>
              </a:rPr>
              <a:t>Komandinis darbas</a:t>
            </a:r>
          </a:p>
          <a:p>
            <a:pPr algn="r">
              <a:spcBef>
                <a:spcPct val="0"/>
              </a:spcBef>
              <a:buClrTx/>
              <a:buSzTx/>
              <a:buFontTx/>
              <a:buNone/>
              <a:defRPr/>
            </a:pPr>
            <a:r>
              <a:rPr lang="lt-LT" altLang="en-US" sz="1400" dirty="0" smtClean="0">
                <a:solidFill>
                  <a:schemeClr val="accent2">
                    <a:lumMod val="60000"/>
                    <a:lumOff val="40000"/>
                  </a:schemeClr>
                </a:solidFill>
                <a:latin typeface="Arial" charset="0"/>
                <a:cs typeface="Arial" charset="0"/>
              </a:rPr>
              <a:t>Tinkliniai ryšiai </a:t>
            </a:r>
            <a:r>
              <a:rPr lang="lt-LT" altLang="en-US" sz="1400" dirty="0" smtClean="0">
                <a:latin typeface="Arial" charset="0"/>
                <a:cs typeface="Arial" charset="0"/>
              </a:rPr>
              <a:t>Bendradarbiavimas </a:t>
            </a:r>
            <a:r>
              <a:rPr lang="lt-LT" altLang="en-US" sz="1400" dirty="0" err="1" smtClean="0">
                <a:latin typeface="Arial" charset="0"/>
                <a:cs typeface="Arial" charset="0"/>
              </a:rPr>
              <a:t>Empatija</a:t>
            </a:r>
            <a:endParaRPr lang="lt-LT" altLang="en-US" sz="1400" dirty="0" smtClean="0">
              <a:latin typeface="Arial" charset="0"/>
              <a:cs typeface="Arial" charset="0"/>
            </a:endParaRPr>
          </a:p>
        </p:txBody>
      </p:sp>
      <p:sp>
        <p:nvSpPr>
          <p:cNvPr id="8214" name="TextBox 25"/>
          <p:cNvSpPr txBox="1">
            <a:spLocks noChangeArrowheads="1"/>
          </p:cNvSpPr>
          <p:nvPr/>
        </p:nvSpPr>
        <p:spPr bwMode="auto">
          <a:xfrm>
            <a:off x="449263" y="4924425"/>
            <a:ext cx="2073275" cy="116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p"/>
              <a:defRPr sz="2800">
                <a:solidFill>
                  <a:schemeClr val="tx1"/>
                </a:solidFill>
                <a:latin typeface="Trebuchet MS"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Trebuchet MS"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Trebuchet MS" pitchFamily="34" charset="0"/>
              </a:defRPr>
            </a:lvl3pPr>
            <a:lvl4pPr marL="1600200" indent="-228600">
              <a:spcBef>
                <a:spcPct val="20000"/>
              </a:spcBef>
              <a:buClr>
                <a:schemeClr val="bg2"/>
              </a:buClr>
              <a:buFont typeface="Wingdings" pitchFamily="2" charset="2"/>
              <a:buChar char="§"/>
              <a:defRPr>
                <a:solidFill>
                  <a:schemeClr val="tx1"/>
                </a:solidFill>
                <a:latin typeface="Trebuchet MS"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Trebuchet MS" pitchFamily="34" charset="0"/>
              </a:defRPr>
            </a:lvl9pPr>
          </a:lstStyle>
          <a:p>
            <a:pPr algn="r">
              <a:spcBef>
                <a:spcPct val="0"/>
              </a:spcBef>
              <a:buClrTx/>
              <a:buSzTx/>
              <a:buFontTx/>
              <a:buNone/>
              <a:defRPr/>
            </a:pPr>
            <a:r>
              <a:rPr lang="lt-LT" altLang="en-US" sz="1400" dirty="0" smtClean="0">
                <a:latin typeface="Arial" charset="0"/>
                <a:cs typeface="Arial" charset="0"/>
              </a:rPr>
              <a:t>Gebėjimai valdyti procesą, organizuoti </a:t>
            </a:r>
            <a:r>
              <a:rPr lang="lt-LT" altLang="en-US" sz="1400" dirty="0" err="1" smtClean="0">
                <a:solidFill>
                  <a:schemeClr val="accent2">
                    <a:lumMod val="60000"/>
                    <a:lumOff val="40000"/>
                  </a:schemeClr>
                </a:solidFill>
                <a:latin typeface="Arial" charset="0"/>
                <a:cs typeface="Arial" charset="0"/>
              </a:rPr>
              <a:t>Metakognityviniai</a:t>
            </a:r>
            <a:r>
              <a:rPr lang="lt-LT" altLang="en-US" sz="1400" dirty="0" smtClean="0">
                <a:solidFill>
                  <a:schemeClr val="accent2">
                    <a:lumMod val="60000"/>
                    <a:lumOff val="40000"/>
                  </a:schemeClr>
                </a:solidFill>
                <a:latin typeface="Arial" charset="0"/>
                <a:cs typeface="Arial" charset="0"/>
              </a:rPr>
              <a:t> gebėjimai</a:t>
            </a:r>
          </a:p>
          <a:p>
            <a:pPr algn="r">
              <a:spcBef>
                <a:spcPct val="0"/>
              </a:spcBef>
              <a:buClrTx/>
              <a:buSzTx/>
              <a:buFontTx/>
              <a:buNone/>
              <a:defRPr/>
            </a:pPr>
            <a:r>
              <a:rPr lang="lt-LT" altLang="en-US" sz="1400" dirty="0" smtClean="0">
                <a:latin typeface="Arial" charset="0"/>
                <a:cs typeface="Arial" charset="0"/>
              </a:rPr>
              <a:t>Nesėkmių įveikimas</a:t>
            </a:r>
          </a:p>
        </p:txBody>
      </p:sp>
      <p:sp>
        <p:nvSpPr>
          <p:cNvPr id="23" name="Title 1"/>
          <p:cNvSpPr txBox="1">
            <a:spLocks/>
          </p:cNvSpPr>
          <p:nvPr/>
        </p:nvSpPr>
        <p:spPr bwMode="auto">
          <a:xfrm>
            <a:off x="635000" y="358775"/>
            <a:ext cx="8208963" cy="44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rebuchet MS" pitchFamily="34" charset="0"/>
              </a:defRPr>
            </a:lvl2pPr>
            <a:lvl3pPr algn="l" rtl="0" eaLnBrk="0" fontAlgn="base" hangingPunct="0">
              <a:spcBef>
                <a:spcPct val="0"/>
              </a:spcBef>
              <a:spcAft>
                <a:spcPct val="0"/>
              </a:spcAft>
              <a:defRPr sz="3600">
                <a:solidFill>
                  <a:schemeClr val="tx2"/>
                </a:solidFill>
                <a:latin typeface="Trebuchet MS" pitchFamily="34" charset="0"/>
              </a:defRPr>
            </a:lvl3pPr>
            <a:lvl4pPr algn="l" rtl="0" eaLnBrk="0" fontAlgn="base" hangingPunct="0">
              <a:spcBef>
                <a:spcPct val="0"/>
              </a:spcBef>
              <a:spcAft>
                <a:spcPct val="0"/>
              </a:spcAft>
              <a:defRPr sz="3600">
                <a:solidFill>
                  <a:schemeClr val="tx2"/>
                </a:solidFill>
                <a:latin typeface="Trebuchet MS" pitchFamily="34" charset="0"/>
              </a:defRPr>
            </a:lvl4pPr>
            <a:lvl5pPr algn="l" rtl="0" eaLnBrk="0" fontAlgn="base" hangingPunct="0">
              <a:spcBef>
                <a:spcPct val="0"/>
              </a:spcBef>
              <a:spcAft>
                <a:spcPct val="0"/>
              </a:spcAft>
              <a:defRPr sz="3600">
                <a:solidFill>
                  <a:schemeClr val="tx2"/>
                </a:solidFill>
                <a:latin typeface="Trebuchet MS" pitchFamily="34" charset="0"/>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a:lstStyle>
          <a:p>
            <a:pPr algn="r">
              <a:defRPr/>
            </a:pPr>
            <a:r>
              <a:rPr lang="lt-LT" sz="2800" b="1" dirty="0"/>
              <a:t>Kodėl vėl?.. Mokymosi kaitos </a:t>
            </a:r>
            <a:r>
              <a:rPr lang="lt-LT" sz="2800" b="1" dirty="0" smtClean="0"/>
              <a:t>prognozės</a:t>
            </a:r>
            <a:endParaRPr lang="en-US" altLang="en-US" sz="2800" b="1" kern="0" dirty="0" smtClean="0"/>
          </a:p>
        </p:txBody>
      </p:sp>
      <p:sp>
        <p:nvSpPr>
          <p:cNvPr id="9239" name="Rectangle 1"/>
          <p:cNvSpPr>
            <a:spLocks noChangeArrowheads="1"/>
          </p:cNvSpPr>
          <p:nvPr/>
        </p:nvSpPr>
        <p:spPr bwMode="auto">
          <a:xfrm>
            <a:off x="452438" y="803275"/>
            <a:ext cx="8208962" cy="446088"/>
          </a:xfrm>
          <a:prstGeom prst="rect">
            <a:avLst/>
          </a:prstGeom>
          <a:noFill/>
          <a:ln w="9525">
            <a:noFill/>
            <a:miter lim="800000"/>
            <a:headEnd/>
            <a:tailEnd/>
          </a:ln>
        </p:spPr>
        <p:txBody>
          <a:bodyPr>
            <a:spAutoFit/>
          </a:bodyPr>
          <a:lstStyle/>
          <a:p>
            <a:r>
              <a:rPr lang="lt-LT" altLang="lt-LT" sz="1200" b="1">
                <a:latin typeface="Verdana" pitchFamily="34" charset="0"/>
              </a:rPr>
              <a:t>Šaltinis: </a:t>
            </a:r>
            <a:r>
              <a:rPr lang="en-US" altLang="lt-LT" sz="1200">
                <a:latin typeface="Verdana" pitchFamily="34" charset="0"/>
              </a:rPr>
              <a:t>Redecker Ch. ir kt. </a:t>
            </a:r>
            <a:r>
              <a:rPr lang="en-US" altLang="lt-LT" sz="1200" b="1">
                <a:solidFill>
                  <a:schemeClr val="accent2"/>
                </a:solidFill>
                <a:latin typeface="Verdana" pitchFamily="34" charset="0"/>
              </a:rPr>
              <a:t>(2011</a:t>
            </a:r>
            <a:r>
              <a:rPr lang="en-US" altLang="lt-LT" sz="1200">
                <a:latin typeface="Verdana" pitchFamily="34" charset="0"/>
              </a:rPr>
              <a:t>). </a:t>
            </a:r>
            <a:r>
              <a:rPr lang="lt-LT" altLang="lt-LT" sz="1200" i="1">
                <a:latin typeface="Verdana" pitchFamily="34" charset="0"/>
              </a:rPr>
              <a:t>The Future of Learning: Preparing for Change</a:t>
            </a:r>
            <a:r>
              <a:rPr lang="lt-LT" altLang="lt-LT" sz="1200">
                <a:latin typeface="Verdana" pitchFamily="34" charset="0"/>
              </a:rPr>
              <a:t>. </a:t>
            </a:r>
            <a:r>
              <a:rPr lang="en-US" altLang="lt-LT" sz="1200">
                <a:latin typeface="Verdana" pitchFamily="34" charset="0"/>
              </a:rPr>
              <a:t>Luxembourg</a:t>
            </a:r>
            <a:r>
              <a:rPr lang="en-US" altLang="lt-LT" sz="1200">
                <a:solidFill>
                  <a:srgbClr val="FFCC66"/>
                </a:solidFill>
                <a:latin typeface="Verdana" pitchFamily="34" charset="0"/>
              </a:rPr>
              <a:t>: </a:t>
            </a:r>
            <a:r>
              <a:rPr lang="en-US" altLang="lt-LT" sz="1100">
                <a:latin typeface="Verdana" pitchFamily="34" charset="0"/>
              </a:rPr>
              <a:t>Publications Office of the European Union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533400" y="228600"/>
            <a:ext cx="8229600" cy="1219200"/>
          </a:xfrm>
        </p:spPr>
        <p:txBody>
          <a:bodyPr>
            <a:normAutofit fontScale="90000"/>
          </a:bodyPr>
          <a:lstStyle/>
          <a:p>
            <a:r>
              <a:rPr lang="lt-LT" altLang="en-US" sz="4000" b="1" dirty="0" smtClean="0">
                <a:solidFill>
                  <a:schemeClr val="tx1"/>
                </a:solidFill>
                <a:latin typeface="Arial" pitchFamily="34" charset="0"/>
                <a:cs typeface="Arial" pitchFamily="34" charset="0"/>
              </a:rPr>
              <a:t>Siūlomų patobulinimų esmė </a:t>
            </a:r>
            <a:r>
              <a:rPr lang="lt-LT" altLang="en-US" sz="4000" dirty="0" smtClean="0">
                <a:solidFill>
                  <a:schemeClr val="tx1"/>
                </a:solidFill>
                <a:latin typeface="Arial" pitchFamily="34" charset="0"/>
                <a:cs typeface="Arial" pitchFamily="34" charset="0"/>
              </a:rPr>
              <a:t/>
            </a:r>
            <a:br>
              <a:rPr lang="lt-LT" altLang="en-US" sz="4000" dirty="0" smtClean="0">
                <a:solidFill>
                  <a:schemeClr val="tx1"/>
                </a:solidFill>
                <a:latin typeface="Arial" pitchFamily="34" charset="0"/>
                <a:cs typeface="Arial" pitchFamily="34" charset="0"/>
              </a:rPr>
            </a:br>
            <a:r>
              <a:rPr lang="lt-LT" altLang="en-US" sz="2000" dirty="0" smtClean="0">
                <a:solidFill>
                  <a:schemeClr val="tx1"/>
                </a:solidFill>
                <a:latin typeface="Arial" pitchFamily="34" charset="0"/>
                <a:cs typeface="Arial" pitchFamily="34" charset="0"/>
              </a:rPr>
              <a:t>(Medžiaga iš L. Gudaitės seminaro </a:t>
            </a:r>
            <a:r>
              <a:rPr lang="lt-LT" altLang="lt-LT" sz="2000" i="1" dirty="0" smtClean="0">
                <a:solidFill>
                  <a:schemeClr val="tx1"/>
                </a:solidFill>
              </a:rPr>
              <a:t>2016-10-13)</a:t>
            </a:r>
            <a:r>
              <a:rPr lang="lt-LT" altLang="lt-LT" sz="4000" i="1" dirty="0" smtClean="0">
                <a:solidFill>
                  <a:schemeClr val="tx1"/>
                </a:solidFill>
              </a:rPr>
              <a:t/>
            </a:r>
            <a:br>
              <a:rPr lang="lt-LT" altLang="lt-LT" sz="4000" i="1" dirty="0" smtClean="0">
                <a:solidFill>
                  <a:schemeClr val="tx1"/>
                </a:solidFill>
              </a:rPr>
            </a:br>
            <a:endParaRPr lang="en-US" altLang="en-US" sz="4000" dirty="0" smtClean="0">
              <a:solidFill>
                <a:schemeClr val="tx1"/>
              </a:solidFill>
              <a:latin typeface="Arial" pitchFamily="34" charset="0"/>
              <a:cs typeface="Arial" pitchFamily="34" charset="0"/>
            </a:endParaRPr>
          </a:p>
        </p:txBody>
      </p:sp>
      <p:sp>
        <p:nvSpPr>
          <p:cNvPr id="6147" name="Rectangle 2"/>
          <p:cNvSpPr>
            <a:spLocks noGrp="1" noChangeArrowheads="1"/>
          </p:cNvSpPr>
          <p:nvPr>
            <p:ph idx="1"/>
          </p:nvPr>
        </p:nvSpPr>
        <p:spPr>
          <a:xfrm>
            <a:off x="539750" y="990600"/>
            <a:ext cx="8451850" cy="5715000"/>
          </a:xfrm>
        </p:spPr>
        <p:txBody>
          <a:bodyPr/>
          <a:lstStyle/>
          <a:p>
            <a:pPr eaLnBrk="1" hangingPunct="1">
              <a:lnSpc>
                <a:spcPct val="90000"/>
              </a:lnSpc>
              <a:buFontTx/>
              <a:buNone/>
            </a:pPr>
            <a:r>
              <a:rPr lang="lt-LT" altLang="en-US" sz="2800" dirty="0" smtClean="0">
                <a:latin typeface="Arial" pitchFamily="34" charset="0"/>
                <a:cs typeface="Arial" pitchFamily="34" charset="0"/>
              </a:rPr>
              <a:t>Siekiama:</a:t>
            </a:r>
          </a:p>
          <a:p>
            <a:pPr eaLnBrk="1" hangingPunct="1">
              <a:lnSpc>
                <a:spcPct val="90000"/>
              </a:lnSpc>
              <a:buFont typeface="Wingdings" pitchFamily="2" charset="2"/>
              <a:buChar char="Ø"/>
            </a:pPr>
            <a:r>
              <a:rPr lang="lt-LT" altLang="en-US" sz="2800" dirty="0" smtClean="0">
                <a:latin typeface="Arial" pitchFamily="34" charset="0"/>
                <a:cs typeface="Arial" pitchFamily="34" charset="0"/>
              </a:rPr>
              <a:t>atnaujinti, </a:t>
            </a:r>
            <a:r>
              <a:rPr lang="lt-LT" altLang="en-US" sz="2800" b="1" dirty="0" smtClean="0">
                <a:latin typeface="Arial" pitchFamily="34" charset="0"/>
                <a:cs typeface="Arial" pitchFamily="34" charset="0"/>
              </a:rPr>
              <a:t>modernizuoti požiūrį </a:t>
            </a:r>
            <a:r>
              <a:rPr lang="lt-LT" altLang="en-US" sz="2800" dirty="0" smtClean="0">
                <a:latin typeface="Arial" pitchFamily="34" charset="0"/>
                <a:cs typeface="Arial" pitchFamily="34" charset="0"/>
              </a:rPr>
              <a:t>į gerą ugdymą ir gerą mokyklos veiklą;</a:t>
            </a:r>
          </a:p>
          <a:p>
            <a:pPr eaLnBrk="1" hangingPunct="1">
              <a:lnSpc>
                <a:spcPct val="90000"/>
              </a:lnSpc>
              <a:buFont typeface="Wingdings" pitchFamily="2" charset="2"/>
              <a:buChar char="Ø"/>
            </a:pPr>
            <a:r>
              <a:rPr lang="lt-LT" altLang="en-US" sz="2800" dirty="0" smtClean="0">
                <a:latin typeface="Arial" pitchFamily="34" charset="0"/>
                <a:cs typeface="Arial" pitchFamily="34" charset="0"/>
              </a:rPr>
              <a:t>akcentuoti svarbiausius mokyklos veiklos aspektus ir pateikti nuoseklią, </a:t>
            </a:r>
            <a:r>
              <a:rPr lang="lt-LT" altLang="en-US" sz="2800" b="1" dirty="0" smtClean="0">
                <a:latin typeface="Arial" pitchFamily="34" charset="0"/>
                <a:cs typeface="Arial" pitchFamily="34" charset="0"/>
              </a:rPr>
              <a:t>integralią</a:t>
            </a:r>
            <a:r>
              <a:rPr lang="lt-LT" altLang="en-US" sz="2800" dirty="0" smtClean="0">
                <a:latin typeface="Arial" pitchFamily="34" charset="0"/>
                <a:cs typeface="Arial" pitchFamily="34" charset="0"/>
              </a:rPr>
              <a:t> juos grindžiančių </a:t>
            </a:r>
            <a:r>
              <a:rPr lang="lt-LT" altLang="en-US" sz="2800" b="1" dirty="0" smtClean="0">
                <a:latin typeface="Arial" pitchFamily="34" charset="0"/>
                <a:cs typeface="Arial" pitchFamily="34" charset="0"/>
              </a:rPr>
              <a:t>vertybinių principų </a:t>
            </a:r>
            <a:r>
              <a:rPr lang="lt-LT" altLang="en-US" sz="2800" dirty="0" smtClean="0">
                <a:latin typeface="Arial" pitchFamily="34" charset="0"/>
                <a:cs typeface="Arial" pitchFamily="34" charset="0"/>
              </a:rPr>
              <a:t>sistemą; </a:t>
            </a:r>
          </a:p>
          <a:p>
            <a:pPr eaLnBrk="1" hangingPunct="1">
              <a:lnSpc>
                <a:spcPct val="90000"/>
              </a:lnSpc>
              <a:buFont typeface="Wingdings" pitchFamily="2" charset="2"/>
              <a:buChar char="Ø"/>
            </a:pPr>
            <a:r>
              <a:rPr lang="lt-LT" altLang="en-US" sz="2800" dirty="0" smtClean="0">
                <a:latin typeface="Arial" pitchFamily="34" charset="0"/>
                <a:cs typeface="Arial" pitchFamily="34" charset="0"/>
              </a:rPr>
              <a:t>skatinti </a:t>
            </a:r>
            <a:r>
              <a:rPr lang="lt-LT" altLang="en-US" sz="2800" b="1" dirty="0" smtClean="0">
                <a:latin typeface="Arial" pitchFamily="34" charset="0"/>
                <a:cs typeface="Arial" pitchFamily="34" charset="0"/>
              </a:rPr>
              <a:t>įsivertinimą kaip kasdienę </a:t>
            </a:r>
            <a:r>
              <a:rPr lang="lt-LT" altLang="en-US" sz="2800" dirty="0" smtClean="0">
                <a:latin typeface="Arial" pitchFamily="34" charset="0"/>
                <a:cs typeface="Arial" pitchFamily="34" charset="0"/>
              </a:rPr>
              <a:t>mokyklos bendruomenės praktiką (savistabą, refleksiją, dialogą);</a:t>
            </a:r>
          </a:p>
          <a:p>
            <a:pPr eaLnBrk="1" hangingPunct="1">
              <a:lnSpc>
                <a:spcPct val="90000"/>
              </a:lnSpc>
              <a:buFont typeface="Wingdings" pitchFamily="2" charset="2"/>
              <a:buChar char="Ø"/>
            </a:pPr>
            <a:r>
              <a:rPr lang="lt-LT" altLang="en-US" sz="2800" dirty="0" smtClean="0">
                <a:latin typeface="Arial" pitchFamily="34" charset="0"/>
                <a:cs typeface="Arial" pitchFamily="34" charset="0"/>
              </a:rPr>
              <a:t>stiprinti sistemingo įsivertinimo gebėjimus ir </a:t>
            </a:r>
            <a:r>
              <a:rPr lang="lt-LT" altLang="en-US" sz="2800" b="1" dirty="0" smtClean="0">
                <a:latin typeface="Arial" pitchFamily="34" charset="0"/>
                <a:cs typeface="Arial" pitchFamily="34" charset="0"/>
              </a:rPr>
              <a:t>įrodymais grįstų sprendimų </a:t>
            </a:r>
            <a:r>
              <a:rPr lang="lt-LT" altLang="en-US" sz="2800" dirty="0" smtClean="0">
                <a:latin typeface="Arial" pitchFamily="34" charset="0"/>
                <a:cs typeface="Arial" pitchFamily="34" charset="0"/>
              </a:rPr>
              <a:t>priėmimą.</a:t>
            </a:r>
          </a:p>
          <a:p>
            <a:pPr eaLnBrk="1" hangingPunct="1">
              <a:lnSpc>
                <a:spcPct val="90000"/>
              </a:lnSpc>
            </a:pPr>
            <a:endParaRPr lang="en-US" altLang="en-US" sz="2400" dirty="0" smtClean="0"/>
          </a:p>
        </p:txBody>
      </p:sp>
      <p:sp>
        <p:nvSpPr>
          <p:cNvPr id="17412" name="Rectangle 4"/>
          <p:cNvSpPr>
            <a:spLocks noGrp="1" noChangeArrowheads="1"/>
          </p:cNvSpPr>
          <p:nvPr>
            <p:ph type="dt" sz="quarter" idx="10"/>
          </p:nvPr>
        </p:nvSpPr>
        <p:spPr bwMode="auto">
          <a:noFill/>
          <a:ln>
            <a:miter lim="800000"/>
            <a:headEnd/>
            <a:tailEnd/>
          </a:ln>
        </p:spPr>
        <p:txBody>
          <a:bodyPr wrap="square" numCol="1" anchorCtr="0" compatLnSpc="1">
            <a:prstTxWarp prst="textNoShape">
              <a:avLst/>
            </a:prstTxWarp>
          </a:bodyPr>
          <a:lstStyle/>
          <a:p>
            <a:endParaRPr lang="lt-LT" altLang="lt-LT" sz="1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apvalintas stačiakampis 1"/>
          <p:cNvSpPr/>
          <p:nvPr/>
        </p:nvSpPr>
        <p:spPr>
          <a:xfrm>
            <a:off x="609600" y="1295400"/>
            <a:ext cx="5791200" cy="502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dirty="0"/>
          </a:p>
        </p:txBody>
      </p:sp>
      <p:sp>
        <p:nvSpPr>
          <p:cNvPr id="3" name="Suapvalintas stačiakampis 2"/>
          <p:cNvSpPr/>
          <p:nvPr/>
        </p:nvSpPr>
        <p:spPr>
          <a:xfrm>
            <a:off x="1752600" y="1905000"/>
            <a:ext cx="1752600" cy="365760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dirty="0">
                <a:solidFill>
                  <a:schemeClr val="tx2"/>
                </a:solidFill>
              </a:rPr>
              <a:t>LYDERYSTĖ  IR ĮGALINANTI VADYBA</a:t>
            </a:r>
          </a:p>
        </p:txBody>
      </p:sp>
      <p:sp>
        <p:nvSpPr>
          <p:cNvPr id="4" name="TextBox 3"/>
          <p:cNvSpPr txBox="1"/>
          <p:nvPr/>
        </p:nvSpPr>
        <p:spPr>
          <a:xfrm>
            <a:off x="975210" y="2209800"/>
            <a:ext cx="492443" cy="2971800"/>
          </a:xfrm>
          <a:prstGeom prst="rect">
            <a:avLst/>
          </a:prstGeom>
          <a:noFill/>
        </p:spPr>
        <p:txBody>
          <a:bodyPr vert="vert270" anchor="ctr">
            <a:spAutoFit/>
          </a:bodyPr>
          <a:lstStyle/>
          <a:p>
            <a:pPr>
              <a:defRPr/>
            </a:pPr>
            <a:r>
              <a:rPr lang="lt-LT" sz="2000" b="1" dirty="0">
                <a:latin typeface="Arial" charset="0"/>
                <a:cs typeface="Arial" charset="0"/>
              </a:rPr>
              <a:t>MOKYKLOS KULTŪRA</a:t>
            </a:r>
          </a:p>
        </p:txBody>
      </p:sp>
      <p:sp>
        <p:nvSpPr>
          <p:cNvPr id="5" name="Suapvalintas stačiakampis 4"/>
          <p:cNvSpPr/>
          <p:nvPr/>
        </p:nvSpPr>
        <p:spPr>
          <a:xfrm>
            <a:off x="4157663" y="1944688"/>
            <a:ext cx="2014537" cy="144780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dirty="0">
                <a:solidFill>
                  <a:schemeClr val="tx2"/>
                </a:solidFill>
              </a:rPr>
              <a:t>UGDYMAS(IS) </a:t>
            </a:r>
          </a:p>
          <a:p>
            <a:pPr algn="ctr">
              <a:defRPr/>
            </a:pPr>
            <a:r>
              <a:rPr lang="lt-LT" dirty="0">
                <a:solidFill>
                  <a:schemeClr val="tx2"/>
                </a:solidFill>
              </a:rPr>
              <a:t>IR MOKINIŲ </a:t>
            </a:r>
          </a:p>
          <a:p>
            <a:pPr algn="ctr">
              <a:defRPr/>
            </a:pPr>
            <a:r>
              <a:rPr lang="lt-LT" dirty="0">
                <a:solidFill>
                  <a:schemeClr val="tx2"/>
                </a:solidFill>
              </a:rPr>
              <a:t>PATIRTYS</a:t>
            </a:r>
          </a:p>
        </p:txBody>
      </p:sp>
      <p:sp>
        <p:nvSpPr>
          <p:cNvPr id="6" name="Suapvalintas stačiakampis 5"/>
          <p:cNvSpPr/>
          <p:nvPr/>
        </p:nvSpPr>
        <p:spPr>
          <a:xfrm>
            <a:off x="4097338" y="4191000"/>
            <a:ext cx="2074862" cy="1371600"/>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dirty="0">
                <a:solidFill>
                  <a:schemeClr val="tx2"/>
                </a:solidFill>
              </a:rPr>
              <a:t>UGDYMO APLINKOS</a:t>
            </a:r>
          </a:p>
        </p:txBody>
      </p:sp>
      <p:sp>
        <p:nvSpPr>
          <p:cNvPr id="7" name="Suapvalintas stačiakampis 6"/>
          <p:cNvSpPr/>
          <p:nvPr/>
        </p:nvSpPr>
        <p:spPr>
          <a:xfrm>
            <a:off x="6827838" y="1895475"/>
            <a:ext cx="1905000" cy="135255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dirty="0">
                <a:solidFill>
                  <a:schemeClr val="tx2"/>
                </a:solidFill>
              </a:rPr>
              <a:t>REZULTATAI</a:t>
            </a:r>
          </a:p>
        </p:txBody>
      </p:sp>
      <p:cxnSp>
        <p:nvCxnSpPr>
          <p:cNvPr id="9" name="Tiesioji rodyklės jungtis 8"/>
          <p:cNvCxnSpPr/>
          <p:nvPr/>
        </p:nvCxnSpPr>
        <p:spPr>
          <a:xfrm>
            <a:off x="3505200" y="2571750"/>
            <a:ext cx="6524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Tiesioji rodyklės jungtis 9"/>
          <p:cNvCxnSpPr/>
          <p:nvPr/>
        </p:nvCxnSpPr>
        <p:spPr>
          <a:xfrm>
            <a:off x="3505200" y="4876800"/>
            <a:ext cx="6524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Tiesioji rodyklės jungtis 11"/>
          <p:cNvCxnSpPr/>
          <p:nvPr/>
        </p:nvCxnSpPr>
        <p:spPr>
          <a:xfrm flipV="1">
            <a:off x="4343400" y="3392488"/>
            <a:ext cx="0" cy="79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Tiesioji rodyklės jungtis 13"/>
          <p:cNvCxnSpPr/>
          <p:nvPr/>
        </p:nvCxnSpPr>
        <p:spPr>
          <a:xfrm>
            <a:off x="5867400" y="3392488"/>
            <a:ext cx="0" cy="79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Tiesioji rodyklės jungtis 15"/>
          <p:cNvCxnSpPr>
            <a:stCxn id="5" idx="3"/>
          </p:cNvCxnSpPr>
          <p:nvPr/>
        </p:nvCxnSpPr>
        <p:spPr>
          <a:xfrm>
            <a:off x="6172200" y="2668588"/>
            <a:ext cx="655638"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5" name="Stačiakampis 7"/>
          <p:cNvSpPr>
            <a:spLocks noChangeArrowheads="1"/>
          </p:cNvSpPr>
          <p:nvPr/>
        </p:nvSpPr>
        <p:spPr bwMode="auto">
          <a:xfrm>
            <a:off x="2667000" y="838200"/>
            <a:ext cx="6218238" cy="461963"/>
          </a:xfrm>
          <a:prstGeom prst="rect">
            <a:avLst/>
          </a:prstGeom>
          <a:noFill/>
          <a:ln w="9525">
            <a:noFill/>
            <a:miter lim="800000"/>
            <a:headEnd/>
            <a:tailEnd/>
          </a:ln>
        </p:spPr>
        <p:txBody>
          <a:bodyPr>
            <a:spAutoFit/>
          </a:bodyPr>
          <a:lstStyle/>
          <a:p>
            <a:r>
              <a:rPr lang="lt-LT" altLang="en-US" sz="2400" dirty="0"/>
              <a:t>Įsivertinimo sričių priežastiniai ryšiai</a:t>
            </a:r>
            <a:endParaRPr lang="lt-LT" altLang="lt-LT" sz="2400" dirty="0"/>
          </a:p>
        </p:txBody>
      </p:sp>
      <p:sp>
        <p:nvSpPr>
          <p:cNvPr id="15" name="TextBox 14"/>
          <p:cNvSpPr txBox="1"/>
          <p:nvPr/>
        </p:nvSpPr>
        <p:spPr>
          <a:xfrm>
            <a:off x="457200" y="228600"/>
            <a:ext cx="2590800" cy="381000"/>
          </a:xfrm>
          <a:prstGeom prst="rect">
            <a:avLst/>
          </a:prstGeom>
          <a:noFill/>
        </p:spPr>
        <p:txBody>
          <a:bodyPr wrap="square" rtlCol="0">
            <a:spAutoFit/>
          </a:bodyPr>
          <a:lstStyle/>
          <a:p>
            <a:r>
              <a:rPr lang="lt-LT" dirty="0" smtClean="0"/>
              <a:t>2017 m.</a:t>
            </a:r>
            <a:endParaRPr lang="lt-L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auto">
          <a:xfrm>
            <a:off x="3563938" y="981075"/>
            <a:ext cx="3240087" cy="1733550"/>
          </a:xfrm>
          <a:prstGeom prst="plus">
            <a:avLst>
              <a:gd name="adj" fmla="val 25000"/>
            </a:avLst>
          </a:prstGeom>
          <a:solidFill>
            <a:srgbClr val="E87B0E"/>
          </a:solidFill>
          <a:ln w="9525">
            <a:solidFill>
              <a:schemeClr val="tx1"/>
            </a:solidFill>
            <a:miter lim="800000"/>
            <a:headEnd/>
            <a:tailEnd/>
          </a:ln>
        </p:spPr>
        <p:txBody>
          <a:bodyPr wrap="none" anchor="ctr"/>
          <a:lstStyle/>
          <a:p>
            <a:pPr algn="ctr"/>
            <a:r>
              <a:rPr lang="en-US" altLang="lt-LT" sz="2000" b="1"/>
              <a:t>1. </a:t>
            </a:r>
            <a:r>
              <a:rPr lang="lt-LT" altLang="lt-LT" sz="2000" b="1"/>
              <a:t>Rezultatai</a:t>
            </a:r>
          </a:p>
        </p:txBody>
      </p:sp>
      <p:sp>
        <p:nvSpPr>
          <p:cNvPr id="3" name="AutoShape 6"/>
          <p:cNvSpPr>
            <a:spLocks noChangeArrowheads="1"/>
          </p:cNvSpPr>
          <p:nvPr/>
        </p:nvSpPr>
        <p:spPr bwMode="auto">
          <a:xfrm>
            <a:off x="1187450" y="1501775"/>
            <a:ext cx="2879725" cy="1927225"/>
          </a:xfrm>
          <a:prstGeom prst="plus">
            <a:avLst>
              <a:gd name="adj" fmla="val 25000"/>
            </a:avLst>
          </a:prstGeom>
          <a:solidFill>
            <a:srgbClr val="0070C0"/>
          </a:solidFill>
          <a:ln w="9525">
            <a:solidFill>
              <a:schemeClr val="tx1"/>
            </a:solidFill>
            <a:miter lim="800000"/>
            <a:headEnd/>
            <a:tailEnd/>
          </a:ln>
        </p:spPr>
        <p:txBody>
          <a:bodyPr wrap="none" anchor="ctr"/>
          <a:lstStyle/>
          <a:p>
            <a:pPr algn="ctr"/>
            <a:r>
              <a:rPr lang="lt-LT" altLang="lt-LT" sz="2000" b="1">
                <a:solidFill>
                  <a:schemeClr val="bg1"/>
                </a:solidFill>
              </a:rPr>
              <a:t>4.</a:t>
            </a:r>
            <a:r>
              <a:rPr lang="lt-LT" altLang="lt-LT" sz="2800" b="1">
                <a:solidFill>
                  <a:schemeClr val="bg1"/>
                </a:solidFill>
              </a:rPr>
              <a:t> </a:t>
            </a:r>
            <a:r>
              <a:rPr lang="lt-LT" altLang="lt-LT" sz="2000" b="1">
                <a:solidFill>
                  <a:schemeClr val="bg1"/>
                </a:solidFill>
              </a:rPr>
              <a:t>Lyderystė ir </a:t>
            </a:r>
          </a:p>
          <a:p>
            <a:pPr algn="ctr"/>
            <a:r>
              <a:rPr lang="lt-LT" altLang="lt-LT" sz="2000" b="1">
                <a:solidFill>
                  <a:schemeClr val="bg1"/>
                </a:solidFill>
              </a:rPr>
              <a:t>vadyba   </a:t>
            </a:r>
          </a:p>
        </p:txBody>
      </p:sp>
      <p:sp>
        <p:nvSpPr>
          <p:cNvPr id="4" name="AutoShape 6"/>
          <p:cNvSpPr>
            <a:spLocks noChangeArrowheads="1"/>
          </p:cNvSpPr>
          <p:nvPr/>
        </p:nvSpPr>
        <p:spPr bwMode="auto">
          <a:xfrm>
            <a:off x="4470400" y="2160588"/>
            <a:ext cx="2765425" cy="2347912"/>
          </a:xfrm>
          <a:prstGeom prst="plus">
            <a:avLst>
              <a:gd name="adj" fmla="val 25000"/>
            </a:avLst>
          </a:prstGeom>
          <a:solidFill>
            <a:srgbClr val="FFFF00"/>
          </a:solidFill>
          <a:ln w="9525">
            <a:solidFill>
              <a:schemeClr val="tx1"/>
            </a:solidFill>
            <a:miter lim="800000"/>
            <a:headEnd/>
            <a:tailEnd/>
          </a:ln>
        </p:spPr>
        <p:txBody>
          <a:bodyPr wrap="none" anchor="ctr"/>
          <a:lstStyle/>
          <a:p>
            <a:pPr algn="ctr"/>
            <a:r>
              <a:rPr lang="lt-LT" altLang="lt-LT" sz="2000" b="1" dirty="0"/>
              <a:t>    2. Ugdymas(is) ir </a:t>
            </a:r>
          </a:p>
          <a:p>
            <a:pPr algn="ctr"/>
            <a:r>
              <a:rPr lang="lt-LT" altLang="lt-LT" sz="2000" b="1" dirty="0"/>
              <a:t>mokinių patirtys</a:t>
            </a:r>
          </a:p>
        </p:txBody>
      </p:sp>
      <p:sp>
        <p:nvSpPr>
          <p:cNvPr id="5" name="AutoShape 6"/>
          <p:cNvSpPr>
            <a:spLocks noChangeArrowheads="1"/>
          </p:cNvSpPr>
          <p:nvPr/>
        </p:nvSpPr>
        <p:spPr bwMode="auto">
          <a:xfrm>
            <a:off x="1908175" y="2951163"/>
            <a:ext cx="2808288" cy="2241550"/>
          </a:xfrm>
          <a:prstGeom prst="plus">
            <a:avLst>
              <a:gd name="adj" fmla="val 25000"/>
            </a:avLst>
          </a:prstGeom>
          <a:solidFill>
            <a:srgbClr val="54BA38"/>
          </a:solidFill>
          <a:ln w="9525">
            <a:solidFill>
              <a:schemeClr val="tx1"/>
            </a:solidFill>
            <a:miter lim="800000"/>
            <a:headEnd/>
            <a:tailEnd/>
          </a:ln>
        </p:spPr>
        <p:txBody>
          <a:bodyPr wrap="none" anchor="ctr"/>
          <a:lstStyle/>
          <a:p>
            <a:pPr algn="ctr"/>
            <a:r>
              <a:rPr lang="lt-LT" altLang="lt-LT" sz="2000" b="1"/>
              <a:t>3. Ugdymo(si) aplinkos</a:t>
            </a:r>
          </a:p>
        </p:txBody>
      </p:sp>
      <p:pic>
        <p:nvPicPr>
          <p:cNvPr id="6" name="Picture 8" descr="Susijęs vaizdas">
            <a:hlinkClick r:id="rId2"/>
          </p:cNvPr>
          <p:cNvPicPr>
            <a:picLocks noChangeAspect="1" noChangeArrowheads="1"/>
          </p:cNvPicPr>
          <p:nvPr/>
        </p:nvPicPr>
        <p:blipFill>
          <a:blip r:embed="rId3" cstate="print"/>
          <a:srcRect/>
          <a:stretch>
            <a:fillRect/>
          </a:stretch>
        </p:blipFill>
        <p:spPr bwMode="auto">
          <a:xfrm>
            <a:off x="3708400" y="2349500"/>
            <a:ext cx="1150938" cy="1204913"/>
          </a:xfrm>
          <a:prstGeom prst="rect">
            <a:avLst/>
          </a:prstGeom>
          <a:noFill/>
          <a:ln w="9525">
            <a:noFill/>
            <a:miter lim="800000"/>
            <a:headEnd/>
            <a:tailEnd/>
          </a:ln>
        </p:spPr>
      </p:pic>
      <p:sp>
        <p:nvSpPr>
          <p:cNvPr id="7" name="AutoShape 7"/>
          <p:cNvSpPr>
            <a:spLocks/>
          </p:cNvSpPr>
          <p:nvPr/>
        </p:nvSpPr>
        <p:spPr bwMode="auto">
          <a:xfrm>
            <a:off x="6465888" y="160338"/>
            <a:ext cx="2286000" cy="742950"/>
          </a:xfrm>
          <a:prstGeom prst="borderCallout1">
            <a:avLst>
              <a:gd name="adj1" fmla="val 23616"/>
              <a:gd name="adj2" fmla="val -2792"/>
              <a:gd name="adj3" fmla="val 103886"/>
              <a:gd name="adj4" fmla="val -24861"/>
            </a:avLst>
          </a:prstGeom>
          <a:solidFill>
            <a:srgbClr val="E87B0E"/>
          </a:solidFill>
          <a:ln w="9525">
            <a:solidFill>
              <a:schemeClr val="tx1"/>
            </a:solidFill>
            <a:miter lim="800000"/>
            <a:headEnd/>
            <a:tailEnd/>
          </a:ln>
          <a:effectLs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lt-LT" altLang="lt-LT" sz="1800" dirty="0" smtClean="0">
                <a:latin typeface="+mj-lt"/>
              </a:rPr>
              <a:t>1.1.Asmenybės branda</a:t>
            </a:r>
            <a:endParaRPr lang="en-US" altLang="lt-LT" sz="1800" dirty="0" smtClean="0">
              <a:latin typeface="+mj-lt"/>
            </a:endParaRPr>
          </a:p>
        </p:txBody>
      </p:sp>
      <p:sp>
        <p:nvSpPr>
          <p:cNvPr id="8" name="AutoShape 8"/>
          <p:cNvSpPr>
            <a:spLocks/>
          </p:cNvSpPr>
          <p:nvPr/>
        </p:nvSpPr>
        <p:spPr bwMode="auto">
          <a:xfrm>
            <a:off x="6929438" y="1085850"/>
            <a:ext cx="2106612" cy="762000"/>
          </a:xfrm>
          <a:prstGeom prst="borderCallout1">
            <a:avLst>
              <a:gd name="adj1" fmla="val 11757"/>
              <a:gd name="adj2" fmla="val -94"/>
              <a:gd name="adj3" fmla="val 40519"/>
              <a:gd name="adj4" fmla="val -25035"/>
            </a:avLst>
          </a:prstGeom>
          <a:solidFill>
            <a:srgbClr val="E87B0E"/>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a:latin typeface="+mj-lt"/>
                <a:cs typeface="Arial" charset="0"/>
              </a:rPr>
              <a:t>1.2.Pasiekimai ir     pažanga</a:t>
            </a:r>
            <a:endParaRPr lang="en-US" altLang="lt-LT" sz="1800" dirty="0">
              <a:latin typeface="+mj-lt"/>
              <a:cs typeface="Arial" charset="0"/>
            </a:endParaRPr>
          </a:p>
        </p:txBody>
      </p:sp>
      <p:sp>
        <p:nvSpPr>
          <p:cNvPr id="9" name="AutoShape 8"/>
          <p:cNvSpPr>
            <a:spLocks/>
          </p:cNvSpPr>
          <p:nvPr/>
        </p:nvSpPr>
        <p:spPr bwMode="auto">
          <a:xfrm>
            <a:off x="4468813" y="4914900"/>
            <a:ext cx="2106612" cy="901700"/>
          </a:xfrm>
          <a:prstGeom prst="borderCallout1">
            <a:avLst>
              <a:gd name="adj1" fmla="val -3342"/>
              <a:gd name="adj2" fmla="val 29228"/>
              <a:gd name="adj3" fmla="val -43012"/>
              <a:gd name="adj4" fmla="val 28918"/>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lt-LT" sz="1800" dirty="0">
                <a:latin typeface="+mj-lt"/>
                <a:cs typeface="Arial" charset="0"/>
              </a:rPr>
              <a:t>2.4. </a:t>
            </a:r>
            <a:r>
              <a:rPr lang="lt-LT" altLang="lt-LT" sz="1800" dirty="0" smtClean="0">
                <a:latin typeface="+mj-lt"/>
                <a:cs typeface="Arial" charset="0"/>
              </a:rPr>
              <a:t>Vertinimas ugdant</a:t>
            </a:r>
            <a:endParaRPr lang="lt-LT" altLang="lt-LT" sz="1800" dirty="0">
              <a:latin typeface="+mj-lt"/>
              <a:cs typeface="Arial" charset="0"/>
            </a:endParaRPr>
          </a:p>
        </p:txBody>
      </p:sp>
      <p:sp>
        <p:nvSpPr>
          <p:cNvPr id="10" name="AutoShape 8"/>
          <p:cNvSpPr>
            <a:spLocks/>
          </p:cNvSpPr>
          <p:nvPr/>
        </p:nvSpPr>
        <p:spPr bwMode="auto">
          <a:xfrm>
            <a:off x="6804025" y="4914900"/>
            <a:ext cx="2024063" cy="954088"/>
          </a:xfrm>
          <a:prstGeom prst="borderCallout1">
            <a:avLst>
              <a:gd name="adj1" fmla="val -2838"/>
              <a:gd name="adj2" fmla="val 7843"/>
              <a:gd name="adj3" fmla="val -105136"/>
              <a:gd name="adj4" fmla="val 8217"/>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smtClean="0">
                <a:latin typeface="+mj-lt"/>
                <a:cs typeface="Arial" charset="0"/>
              </a:rPr>
              <a:t>2.3. Mokymosi patirtys</a:t>
            </a:r>
            <a:endParaRPr lang="lt-LT" altLang="lt-LT" sz="1800" dirty="0">
              <a:latin typeface="+mj-lt"/>
              <a:cs typeface="Arial" charset="0"/>
            </a:endParaRPr>
          </a:p>
        </p:txBody>
      </p:sp>
      <p:sp>
        <p:nvSpPr>
          <p:cNvPr id="11" name="AutoShape 8"/>
          <p:cNvSpPr>
            <a:spLocks/>
          </p:cNvSpPr>
          <p:nvPr/>
        </p:nvSpPr>
        <p:spPr bwMode="auto">
          <a:xfrm>
            <a:off x="7380288" y="2292350"/>
            <a:ext cx="1655762" cy="776288"/>
          </a:xfrm>
          <a:prstGeom prst="borderCallout1">
            <a:avLst>
              <a:gd name="adj1" fmla="val 21296"/>
              <a:gd name="adj2" fmla="val -2332"/>
              <a:gd name="adj3" fmla="val 42108"/>
              <a:gd name="adj4" fmla="val -41450"/>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lt-LT" sz="1800" dirty="0">
                <a:latin typeface="+mj-lt"/>
                <a:cs typeface="Arial" charset="0"/>
              </a:rPr>
              <a:t>2.1. </a:t>
            </a:r>
            <a:r>
              <a:rPr lang="lt-LT" altLang="lt-LT" sz="1800" dirty="0" smtClean="0">
                <a:latin typeface="+mj-lt"/>
                <a:cs typeface="Arial" charset="0"/>
              </a:rPr>
              <a:t>Ugdymo planavimas</a:t>
            </a:r>
            <a:endParaRPr lang="lt-LT" altLang="lt-LT" sz="1800" dirty="0">
              <a:latin typeface="+mj-lt"/>
              <a:cs typeface="Arial" charset="0"/>
            </a:endParaRPr>
          </a:p>
        </p:txBody>
      </p:sp>
      <p:sp>
        <p:nvSpPr>
          <p:cNvPr id="12" name="AutoShape 8"/>
          <p:cNvSpPr>
            <a:spLocks/>
          </p:cNvSpPr>
          <p:nvPr/>
        </p:nvSpPr>
        <p:spPr bwMode="auto">
          <a:xfrm>
            <a:off x="7380288" y="3276600"/>
            <a:ext cx="1763712" cy="1160463"/>
          </a:xfrm>
          <a:prstGeom prst="borderCallout1">
            <a:avLst>
              <a:gd name="adj1" fmla="val 51087"/>
              <a:gd name="adj2" fmla="val -794"/>
              <a:gd name="adj3" fmla="val 50907"/>
              <a:gd name="adj4" fmla="val -9522"/>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smtClean="0">
                <a:latin typeface="+mj-lt"/>
                <a:cs typeface="Arial" charset="0"/>
              </a:rPr>
              <a:t>2.2. Vadovavimas mokymuisi</a:t>
            </a:r>
            <a:endParaRPr lang="lt-LT" altLang="lt-LT" sz="1800" dirty="0">
              <a:latin typeface="+mj-lt"/>
              <a:cs typeface="Arial" charset="0"/>
            </a:endParaRPr>
          </a:p>
        </p:txBody>
      </p:sp>
      <p:sp>
        <p:nvSpPr>
          <p:cNvPr id="13" name="AutoShape 8"/>
          <p:cNvSpPr>
            <a:spLocks/>
          </p:cNvSpPr>
          <p:nvPr/>
        </p:nvSpPr>
        <p:spPr bwMode="auto">
          <a:xfrm>
            <a:off x="107950" y="4741863"/>
            <a:ext cx="1800225" cy="901700"/>
          </a:xfrm>
          <a:prstGeom prst="borderCallout1">
            <a:avLst>
              <a:gd name="adj1" fmla="val -1973"/>
              <a:gd name="adj2" fmla="val 30601"/>
              <a:gd name="adj3" fmla="val -48489"/>
              <a:gd name="adj4" fmla="val 96186"/>
            </a:avLst>
          </a:prstGeom>
          <a:solidFill>
            <a:srgbClr val="54BA38"/>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a:latin typeface="+mj-lt"/>
                <a:cs typeface="Arial" charset="0"/>
              </a:rPr>
              <a:t>3.2. Mokymasis be sienų</a:t>
            </a:r>
          </a:p>
        </p:txBody>
      </p:sp>
      <p:sp>
        <p:nvSpPr>
          <p:cNvPr id="14" name="AutoShape 8"/>
          <p:cNvSpPr>
            <a:spLocks/>
          </p:cNvSpPr>
          <p:nvPr/>
        </p:nvSpPr>
        <p:spPr bwMode="auto">
          <a:xfrm>
            <a:off x="1835150" y="5816600"/>
            <a:ext cx="2305050" cy="901700"/>
          </a:xfrm>
          <a:prstGeom prst="borderCallout1">
            <a:avLst>
              <a:gd name="adj1" fmla="val -3342"/>
              <a:gd name="adj2" fmla="val 29228"/>
              <a:gd name="adj3" fmla="val -67661"/>
              <a:gd name="adj4" fmla="val 29455"/>
            </a:avLst>
          </a:prstGeom>
          <a:solidFill>
            <a:srgbClr val="54BA38"/>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pt-BR" altLang="lt-LT" sz="1800" dirty="0">
                <a:latin typeface="+mj-lt"/>
                <a:cs typeface="Arial" charset="0"/>
              </a:rPr>
              <a:t>3.1. Įgalinanti mokytis fizinė aplinka</a:t>
            </a:r>
            <a:endParaRPr lang="lt-LT" altLang="lt-LT" sz="1800" dirty="0">
              <a:latin typeface="+mj-lt"/>
              <a:cs typeface="Arial" charset="0"/>
            </a:endParaRPr>
          </a:p>
        </p:txBody>
      </p:sp>
      <p:sp>
        <p:nvSpPr>
          <p:cNvPr id="15" name="AutoShape 8"/>
          <p:cNvSpPr>
            <a:spLocks/>
          </p:cNvSpPr>
          <p:nvPr/>
        </p:nvSpPr>
        <p:spPr bwMode="auto">
          <a:xfrm>
            <a:off x="0" y="1897063"/>
            <a:ext cx="1008063" cy="1958975"/>
          </a:xfrm>
          <a:prstGeom prst="borderCallout1">
            <a:avLst>
              <a:gd name="adj1" fmla="val 27565"/>
              <a:gd name="adj2" fmla="val 101583"/>
              <a:gd name="adj3" fmla="val 26722"/>
              <a:gd name="adj4" fmla="val 119671"/>
            </a:avLst>
          </a:prstGeom>
          <a:solidFill>
            <a:srgbClr val="0070C0"/>
          </a:solidFill>
          <a:ln w="9525">
            <a:solidFill>
              <a:schemeClr val="tx1"/>
            </a:solidFill>
            <a:miter lim="800000"/>
            <a:headEnd/>
            <a:tailEnd/>
          </a:ln>
        </p:spPr>
        <p:txBody>
          <a:bodyPr/>
          <a:lstStyle/>
          <a:p>
            <a:pPr algn="ctr"/>
            <a:r>
              <a:rPr lang="lt-LT" altLang="lt-LT" b="1">
                <a:solidFill>
                  <a:schemeClr val="bg1"/>
                </a:solidFill>
                <a:latin typeface="Calibri" pitchFamily="34" charset="0"/>
              </a:rPr>
              <a:t>4.1. Veiklos planavimas ir organizavimas</a:t>
            </a:r>
            <a:endParaRPr lang="lt-LT" altLang="lt-LT" b="1">
              <a:solidFill>
                <a:schemeClr val="bg1"/>
              </a:solidFill>
            </a:endParaRPr>
          </a:p>
        </p:txBody>
      </p:sp>
      <p:sp>
        <p:nvSpPr>
          <p:cNvPr id="16" name="AutoShape 8"/>
          <p:cNvSpPr>
            <a:spLocks/>
          </p:cNvSpPr>
          <p:nvPr/>
        </p:nvSpPr>
        <p:spPr bwMode="auto">
          <a:xfrm>
            <a:off x="26988" y="404813"/>
            <a:ext cx="1979612" cy="1062037"/>
          </a:xfrm>
          <a:prstGeom prst="borderCallout1">
            <a:avLst>
              <a:gd name="adj1" fmla="val 151398"/>
              <a:gd name="adj2" fmla="val 82907"/>
              <a:gd name="adj3" fmla="val 100773"/>
              <a:gd name="adj4" fmla="val 62000"/>
            </a:avLst>
          </a:prstGeom>
          <a:solidFill>
            <a:srgbClr val="0070C0"/>
          </a:solidFill>
          <a:ln w="9525">
            <a:solidFill>
              <a:schemeClr val="tx1"/>
            </a:solidFill>
            <a:miter lim="800000"/>
            <a:headEnd/>
            <a:tailEnd/>
          </a:ln>
        </p:spPr>
        <p:txBody>
          <a:bodyPr/>
          <a:lstStyle/>
          <a:p>
            <a:pPr algn="ctr"/>
            <a:r>
              <a:rPr lang="lt-LT" altLang="lt-LT" b="1">
                <a:solidFill>
                  <a:schemeClr val="bg1"/>
                </a:solidFill>
                <a:latin typeface="Calibri" pitchFamily="34" charset="0"/>
              </a:rPr>
              <a:t>4.2. Mokymasis ir veikimas komandomis</a:t>
            </a:r>
            <a:endParaRPr lang="lt-LT" altLang="lt-LT" b="1">
              <a:solidFill>
                <a:schemeClr val="bg1"/>
              </a:solidFill>
            </a:endParaRPr>
          </a:p>
        </p:txBody>
      </p:sp>
      <p:sp>
        <p:nvSpPr>
          <p:cNvPr id="17" name="AutoShape 8"/>
          <p:cNvSpPr>
            <a:spLocks/>
          </p:cNvSpPr>
          <p:nvPr/>
        </p:nvSpPr>
        <p:spPr bwMode="auto">
          <a:xfrm>
            <a:off x="2165350" y="79375"/>
            <a:ext cx="2305050" cy="903288"/>
          </a:xfrm>
          <a:prstGeom prst="borderCallout1">
            <a:avLst>
              <a:gd name="adj1" fmla="val 159616"/>
              <a:gd name="adj2" fmla="val 28153"/>
              <a:gd name="adj3" fmla="val 96667"/>
              <a:gd name="adj4" fmla="val 28384"/>
            </a:avLst>
          </a:prstGeom>
          <a:solidFill>
            <a:srgbClr val="0070C0"/>
          </a:solidFill>
          <a:ln w="9525">
            <a:solidFill>
              <a:schemeClr val="tx1"/>
            </a:solidFill>
            <a:miter lim="800000"/>
            <a:headEnd/>
            <a:tailEnd/>
          </a:ln>
        </p:spPr>
        <p:txBody>
          <a:bodyPr/>
          <a:lstStyle/>
          <a:p>
            <a:pPr algn="ctr"/>
            <a:r>
              <a:rPr lang="lt-LT" altLang="lt-LT" b="1">
                <a:solidFill>
                  <a:schemeClr val="bg1"/>
                </a:solidFill>
                <a:latin typeface="Calibri" pitchFamily="34" charset="0"/>
              </a:rPr>
              <a:t>4.3. Asmeninis meistriškumas</a:t>
            </a:r>
            <a:endParaRPr lang="lt-LT" altLang="lt-LT" b="1">
              <a:solidFill>
                <a:schemeClr val="bg1"/>
              </a:solidFill>
            </a:endParaRPr>
          </a:p>
        </p:txBody>
      </p:sp>
      <p:sp>
        <p:nvSpPr>
          <p:cNvPr id="19474" name="Stačiakampis 17"/>
          <p:cNvSpPr>
            <a:spLocks noChangeArrowheads="1"/>
          </p:cNvSpPr>
          <p:nvPr/>
        </p:nvSpPr>
        <p:spPr bwMode="auto">
          <a:xfrm>
            <a:off x="4470400" y="5868988"/>
            <a:ext cx="4445000" cy="914400"/>
          </a:xfrm>
          <a:prstGeom prst="rect">
            <a:avLst/>
          </a:prstGeom>
          <a:noFill/>
          <a:ln w="9525" algn="ctr">
            <a:noFill/>
            <a:round/>
            <a:headEnd/>
            <a:tailEnd/>
          </a:ln>
        </p:spPr>
        <p:txBody>
          <a:bodyPr wrap="none"/>
          <a:lstStyle/>
          <a:p>
            <a:r>
              <a:rPr lang="lt-LT" altLang="lt-LT"/>
              <a:t>4 sritys, 11 temų, 25 rodikliai – </a:t>
            </a:r>
          </a:p>
          <a:p>
            <a:r>
              <a:rPr lang="lt-LT" altLang="lt-LT"/>
              <a:t>67 raktiniai žodžiai ir jų paaiškinimai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a:bodyPr>
          <a:lstStyle/>
          <a:p>
            <a:r>
              <a:rPr lang="lt-LT" b="1" dirty="0" smtClean="0"/>
              <a:t>Nauja medžiaga</a:t>
            </a:r>
            <a:endParaRPr lang="lt-LT" b="1" dirty="0"/>
          </a:p>
        </p:txBody>
      </p:sp>
      <p:sp>
        <p:nvSpPr>
          <p:cNvPr id="3" name="Content Placeholder 2"/>
          <p:cNvSpPr>
            <a:spLocks noGrp="1"/>
          </p:cNvSpPr>
          <p:nvPr>
            <p:ph sz="quarter" idx="1"/>
          </p:nvPr>
        </p:nvSpPr>
        <p:spPr>
          <a:xfrm>
            <a:off x="152400" y="1828800"/>
            <a:ext cx="8991600" cy="4572000"/>
          </a:xfrm>
        </p:spPr>
        <p:txBody>
          <a:bodyPr>
            <a:normAutofit/>
          </a:bodyPr>
          <a:lstStyle/>
          <a:p>
            <a:r>
              <a:rPr lang="pt-BR" dirty="0" smtClean="0">
                <a:hlinkClick r:id="rId2" action="ppaction://hlinkfile"/>
              </a:rPr>
              <a:t>Nauji rodikliai ir jų aprašai</a:t>
            </a:r>
            <a:endParaRPr lang="lt-LT" dirty="0" smtClean="0"/>
          </a:p>
          <a:p>
            <a:r>
              <a:rPr lang="fi-FI" dirty="0" smtClean="0">
                <a:hlinkClick r:id="rId3" action="ppaction://hlinkfile"/>
              </a:rPr>
              <a:t>Rodiklių atitikmenys (nuo 2009 iki 2017 m.)</a:t>
            </a:r>
            <a:endParaRPr lang="lt-LT" dirty="0" smtClean="0"/>
          </a:p>
          <a:p>
            <a:r>
              <a:rPr lang="lt-LT" dirty="0" smtClean="0">
                <a:hlinkClick r:id="rId4" action="ppaction://hlinkpres?slideindex=1&amp;slidetitle="/>
              </a:rPr>
              <a:t>Laimos Gudaitės seminaro Kauno r. medžiaga (2016-10-13)</a:t>
            </a:r>
            <a:endParaRPr lang="lt-LT" dirty="0" smtClean="0"/>
          </a:p>
          <a:p>
            <a:r>
              <a:rPr lang="lt-LT" dirty="0" smtClean="0">
                <a:hlinkClick r:id="rId5" action="ppaction://hlinkfile"/>
              </a:rPr>
              <a:t>Padalomoji medžiaga mokykloms</a:t>
            </a:r>
            <a:endParaRPr lang="lt-LT" dirty="0" smtClean="0"/>
          </a:p>
          <a:p>
            <a:r>
              <a:rPr lang="lt-LT" dirty="0" smtClean="0">
                <a:hlinkClick r:id="rId6"/>
              </a:rPr>
              <a:t>Mokytojo TV „Kaip mokyklos įsivertina ir matuoja savo pažangą?“</a:t>
            </a:r>
            <a:r>
              <a:rPr lang="lt-LT" dirty="0" smtClean="0"/>
              <a:t> (2017-11-14)</a:t>
            </a:r>
          </a:p>
          <a:p>
            <a:r>
              <a:rPr lang="lt-LT" dirty="0" smtClean="0">
                <a:hlinkClick r:id="rId7" action="ppaction://hlinkfile"/>
              </a:rPr>
              <a:t>Kaip mokyklos gali panaudoti IQES?</a:t>
            </a:r>
            <a:r>
              <a:rPr lang="lt-LT" dirty="0" smtClean="0"/>
              <a:t> (2016 m.)</a:t>
            </a:r>
          </a:p>
          <a:p>
            <a:r>
              <a:rPr lang="lt-LT" dirty="0" smtClean="0">
                <a:hlinkClick r:id="rId8" action="ppaction://hlinkfile"/>
              </a:rPr>
              <a:t>Straipsnis, kuriuo remiantis reikia aprašyti mokyklos pažangą</a:t>
            </a:r>
            <a:endParaRPr lang="lt-LT" dirty="0" smtClean="0"/>
          </a:p>
          <a:p>
            <a:r>
              <a:rPr lang="pt-BR" dirty="0" smtClean="0">
                <a:hlinkClick r:id="rId9" action="ppaction://hlinkfile"/>
              </a:rPr>
              <a:t>Nacionalinės mokyklų vertinimo agentūros ataskaita (2016 m.)</a:t>
            </a:r>
            <a:endParaRPr lang="lt-LT" dirty="0" smtClean="0"/>
          </a:p>
          <a:p>
            <a:endParaRPr lang="lt-LT" dirty="0"/>
          </a:p>
        </p:txBody>
      </p:sp>
      <p:pic>
        <p:nvPicPr>
          <p:cNvPr id="5" name="Picture 2" descr="G:\Auditas 2017\NMVA.png"/>
          <p:cNvPicPr>
            <a:picLocks noChangeAspect="1" noChangeArrowheads="1"/>
          </p:cNvPicPr>
          <p:nvPr/>
        </p:nvPicPr>
        <p:blipFill>
          <a:blip r:embed="rId10" cstate="print"/>
          <a:srcRect/>
          <a:stretch>
            <a:fillRect/>
          </a:stretch>
        </p:blipFill>
        <p:spPr bwMode="auto">
          <a:xfrm>
            <a:off x="5943600" y="228600"/>
            <a:ext cx="2590800" cy="131298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1193</TotalTime>
  <Words>1309</Words>
  <Application>Microsoft Office PowerPoint</Application>
  <PresentationFormat>On-screen Show (4:3)</PresentationFormat>
  <Paragraphs>227</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Origin</vt:lpstr>
      <vt:lpstr>Karmėlavos Balio Buračo gimnazija </vt:lpstr>
      <vt:lpstr>Veiklos kokybės įsivertinimo organizavimo planas 2017 m.</vt:lpstr>
      <vt:lpstr>POKYČIŲ APŽVALGA </vt:lpstr>
      <vt:lpstr>Slide 4</vt:lpstr>
      <vt:lpstr>Slide 5</vt:lpstr>
      <vt:lpstr>Siūlomų patobulinimų esmė  (Medžiaga iš L. Gudaitės seminaro 2016-10-13) </vt:lpstr>
      <vt:lpstr>Slide 7</vt:lpstr>
      <vt:lpstr>Slide 8</vt:lpstr>
      <vt:lpstr>Nauja medžiaga</vt:lpstr>
      <vt:lpstr>ITC Švietimo valdymo informacinėje sistemoje pateikiami duomenys</vt:lpstr>
      <vt:lpstr>Ką naudojame iš IQES dažniausiai?</vt:lpstr>
      <vt:lpstr>Slide 12</vt:lpstr>
      <vt:lpstr>Per TAMO vykdyta MOKYTOJŲ apklausa </vt:lpstr>
      <vt:lpstr>Mokytojų nuomone, stipriosios gimnazijos sritys yra ... </vt:lpstr>
      <vt:lpstr>Mokytojų nuomone, tobulintinos gimnazijos sritys yra ... </vt:lpstr>
      <vt:lpstr>Pastaba</vt:lpstr>
      <vt:lpstr>NMVA ataskaitos duomenys (2016) </vt:lpstr>
      <vt:lpstr>NMVA ataskaitos duomenys (2016) </vt:lpstr>
      <vt:lpstr>        </vt:lpstr>
      <vt:lpstr>Dėkoju už darbą gimnazijos veiklos kokybės įsivertinimo grupės nariams ir kviečiu pristatyti savo tirtą rodiklį.</vt:lpstr>
      <vt:lpstr>        </vt:lpstr>
      <vt:lpstr>Tobulintini aspektai, rekomendacijos</vt:lpstr>
      <vt:lpstr>Rekomendacijos</vt:lpstr>
      <vt:lpstr>Rekomendacijos</vt:lpstr>
      <vt:lpstr>AUSTĖJA LANDSBERGIENĖ. KIEK (IR AR) TURI TĖVAI ĮSITRAUKTI Į VAIKO UGDYMO(SI) PROCESĄ?</vt:lpstr>
      <vt:lpstr>AUSTĖJA LANDSBERGIENĖ. KIEK (IR AR) TURI TĖVAI ĮSITRAUKTI Į VAIKO UGDYMO(SI) PROCESĄ? </vt:lpstr>
      <vt:lpstr>Rekomendacijos</vt:lpstr>
      <vt:lpstr>NMVA ataskaitos duomenys (2016) </vt:lpstr>
      <vt:lpstr>Pamąstymai ...</vt:lpstr>
      <vt:lpstr>Rekomendacijos</vt:lpstr>
      <vt:lpstr>Slide 31</vt:lpstr>
      <vt:lpstr>Dėkojame už dėmesį ir kantrybę!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Karmėlavos Balio Buračo gimnazija</dc:title>
  <dc:creator>Sandra Janušonienė</dc:creator>
  <cp:lastModifiedBy>Vartotojas</cp:lastModifiedBy>
  <cp:revision>235</cp:revision>
  <dcterms:created xsi:type="dcterms:W3CDTF">2006-08-16T00:00:00Z</dcterms:created>
  <dcterms:modified xsi:type="dcterms:W3CDTF">2017-11-23T17:54:11Z</dcterms:modified>
</cp:coreProperties>
</file>